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356" r:id="rId3"/>
    <p:sldId id="378" r:id="rId4"/>
    <p:sldId id="394" r:id="rId5"/>
    <p:sldId id="404" r:id="rId6"/>
    <p:sldId id="405" r:id="rId7"/>
    <p:sldId id="406" r:id="rId8"/>
    <p:sldId id="407" r:id="rId9"/>
    <p:sldId id="379" r:id="rId10"/>
    <p:sldId id="395" r:id="rId11"/>
    <p:sldId id="396" r:id="rId12"/>
    <p:sldId id="397" r:id="rId13"/>
    <p:sldId id="398" r:id="rId14"/>
    <p:sldId id="381" r:id="rId15"/>
    <p:sldId id="380" r:id="rId16"/>
    <p:sldId id="383" r:id="rId17"/>
    <p:sldId id="400" r:id="rId18"/>
    <p:sldId id="382" r:id="rId19"/>
    <p:sldId id="411" r:id="rId20"/>
    <p:sldId id="412" r:id="rId21"/>
    <p:sldId id="388" r:id="rId22"/>
    <p:sldId id="403" r:id="rId23"/>
    <p:sldId id="413" r:id="rId24"/>
    <p:sldId id="389" r:id="rId25"/>
    <p:sldId id="414" r:id="rId26"/>
    <p:sldId id="415" r:id="rId27"/>
    <p:sldId id="408" r:id="rId28"/>
    <p:sldId id="409" r:id="rId29"/>
    <p:sldId id="410" r:id="rId30"/>
    <p:sldId id="387" r:id="rId31"/>
    <p:sldId id="416" r:id="rId32"/>
    <p:sldId id="385" r:id="rId33"/>
    <p:sldId id="417" r:id="rId34"/>
    <p:sldId id="418" r:id="rId35"/>
    <p:sldId id="399" r:id="rId36"/>
    <p:sldId id="401" r:id="rId37"/>
    <p:sldId id="402" r:id="rId38"/>
    <p:sldId id="384" r:id="rId39"/>
    <p:sldId id="419" r:id="rId40"/>
    <p:sldId id="420" r:id="rId41"/>
    <p:sldId id="421" r:id="rId42"/>
    <p:sldId id="422" r:id="rId43"/>
    <p:sldId id="391" r:id="rId44"/>
    <p:sldId id="423" r:id="rId45"/>
    <p:sldId id="424" r:id="rId46"/>
    <p:sldId id="390" r:id="rId47"/>
    <p:sldId id="386" r:id="rId48"/>
    <p:sldId id="392" r:id="rId49"/>
    <p:sldId id="393" r:id="rId50"/>
    <p:sldId id="357" r:id="rId51"/>
    <p:sldId id="358" r:id="rId52"/>
    <p:sldId id="359" r:id="rId53"/>
    <p:sldId id="360" r:id="rId54"/>
    <p:sldId id="372" r:id="rId55"/>
    <p:sldId id="375" r:id="rId56"/>
    <p:sldId id="373" r:id="rId57"/>
    <p:sldId id="376" r:id="rId58"/>
    <p:sldId id="374" r:id="rId59"/>
    <p:sldId id="377" r:id="rId60"/>
    <p:sldId id="262" r:id="rId61"/>
    <p:sldId id="263" r:id="rId62"/>
    <p:sldId id="289" r:id="rId63"/>
    <p:sldId id="290" r:id="rId64"/>
    <p:sldId id="291" r:id="rId65"/>
    <p:sldId id="292" r:id="rId66"/>
    <p:sldId id="293" r:id="rId67"/>
    <p:sldId id="294" r:id="rId68"/>
    <p:sldId id="310" r:id="rId69"/>
    <p:sldId id="295" r:id="rId70"/>
    <p:sldId id="296" r:id="rId71"/>
    <p:sldId id="297" r:id="rId72"/>
    <p:sldId id="299" r:id="rId73"/>
    <p:sldId id="298" r:id="rId74"/>
    <p:sldId id="313" r:id="rId75"/>
    <p:sldId id="300" r:id="rId76"/>
    <p:sldId id="315" r:id="rId77"/>
    <p:sldId id="314" r:id="rId78"/>
    <p:sldId id="301" r:id="rId79"/>
    <p:sldId id="302" r:id="rId80"/>
    <p:sldId id="316" r:id="rId81"/>
    <p:sldId id="303" r:id="rId82"/>
    <p:sldId id="304" r:id="rId83"/>
    <p:sldId id="318" r:id="rId84"/>
    <p:sldId id="317" r:id="rId85"/>
    <p:sldId id="305" r:id="rId86"/>
    <p:sldId id="319" r:id="rId87"/>
    <p:sldId id="320" r:id="rId88"/>
    <p:sldId id="321" r:id="rId89"/>
    <p:sldId id="327" r:id="rId90"/>
    <p:sldId id="322" r:id="rId91"/>
    <p:sldId id="323" r:id="rId92"/>
    <p:sldId id="324" r:id="rId93"/>
    <p:sldId id="328" r:id="rId94"/>
    <p:sldId id="329" r:id="rId95"/>
    <p:sldId id="333" r:id="rId96"/>
    <p:sldId id="330" r:id="rId97"/>
    <p:sldId id="331" r:id="rId98"/>
    <p:sldId id="332" r:id="rId99"/>
    <p:sldId id="334" r:id="rId100"/>
    <p:sldId id="335" r:id="rId10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nju munoth" initials="am" lastIdx="1" clrIdx="0">
    <p:extLst>
      <p:ext uri="{19B8F6BF-5375-455C-9EA6-DF929625EA0E}">
        <p15:presenceInfo xmlns:p15="http://schemas.microsoft.com/office/powerpoint/2012/main" userId="192d65f72ea6c4c0"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67" d="100"/>
          <a:sy n="67" d="100"/>
        </p:scale>
        <p:origin x="858"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commentAuthors" Target="commentAuthor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EEC9BC7-70A1-42D3-A5E5-2560F10B51FD}"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IN"/>
        </a:p>
      </dgm:t>
    </dgm:pt>
    <dgm:pt modelId="{C055440C-D302-43AA-860B-327CD53CF7E8}">
      <dgm:prSet/>
      <dgm:spPr/>
      <dgm:t>
        <a:bodyPr/>
        <a:lstStyle/>
        <a:p>
          <a:r>
            <a:rPr lang="en-US" b="0" i="0"/>
            <a:t>Deliver apps with consistent single-digit millisecond performance, nearly unlimited throughput and storage, and automatic multi-Region replication.</a:t>
          </a:r>
          <a:endParaRPr lang="en-IN"/>
        </a:p>
      </dgm:t>
    </dgm:pt>
    <dgm:pt modelId="{D467CD74-5B9F-4EC6-930F-88592CF91DD9}" type="parTrans" cxnId="{6F6868FC-B199-4413-ACF2-699934AADDCE}">
      <dgm:prSet/>
      <dgm:spPr/>
      <dgm:t>
        <a:bodyPr/>
        <a:lstStyle/>
        <a:p>
          <a:endParaRPr lang="en-IN"/>
        </a:p>
      </dgm:t>
    </dgm:pt>
    <dgm:pt modelId="{96F63A7D-9802-4FA2-8880-2EE8F6B815BD}" type="sibTrans" cxnId="{6F6868FC-B199-4413-ACF2-699934AADDCE}">
      <dgm:prSet/>
      <dgm:spPr/>
      <dgm:t>
        <a:bodyPr/>
        <a:lstStyle/>
        <a:p>
          <a:endParaRPr lang="en-IN"/>
        </a:p>
      </dgm:t>
    </dgm:pt>
    <dgm:pt modelId="{7DAF2D92-40FC-48BB-80D3-7296E5B6A086}">
      <dgm:prSet/>
      <dgm:spPr/>
      <dgm:t>
        <a:bodyPr/>
        <a:lstStyle/>
        <a:p>
          <a:r>
            <a:rPr lang="en-US" b="0" i="0"/>
            <a:t>Secure your data with encryption at rest, automatic backup and restore, and guaranteed reliability with an SLA of up to 99.999% availability.</a:t>
          </a:r>
          <a:endParaRPr lang="en-IN"/>
        </a:p>
      </dgm:t>
    </dgm:pt>
    <dgm:pt modelId="{017E07FB-9818-43D8-9EDB-B2EA9E3AD7B3}" type="parTrans" cxnId="{63363DCA-FFD5-48A5-9E69-93E3023FF6C2}">
      <dgm:prSet/>
      <dgm:spPr/>
      <dgm:t>
        <a:bodyPr/>
        <a:lstStyle/>
        <a:p>
          <a:endParaRPr lang="en-IN"/>
        </a:p>
      </dgm:t>
    </dgm:pt>
    <dgm:pt modelId="{34B5C604-9152-42C8-A4A9-0271E880419B}" type="sibTrans" cxnId="{63363DCA-FFD5-48A5-9E69-93E3023FF6C2}">
      <dgm:prSet/>
      <dgm:spPr/>
      <dgm:t>
        <a:bodyPr/>
        <a:lstStyle/>
        <a:p>
          <a:endParaRPr lang="en-IN"/>
        </a:p>
      </dgm:t>
    </dgm:pt>
    <dgm:pt modelId="{16D29CDF-1FEC-4B99-932B-2F73E22772D2}">
      <dgm:prSet/>
      <dgm:spPr/>
      <dgm:t>
        <a:bodyPr/>
        <a:lstStyle/>
        <a:p>
          <a:r>
            <a:rPr lang="en-US" b="0" i="0"/>
            <a:t>Focus on innovation and optimize costs with a fully managed serverless database that automatically scales up and down to fit your needs.</a:t>
          </a:r>
          <a:endParaRPr lang="en-IN"/>
        </a:p>
      </dgm:t>
    </dgm:pt>
    <dgm:pt modelId="{E5C7E560-3745-46C5-B6AE-3749836C2FC4}" type="parTrans" cxnId="{6913E894-4AA2-4368-8838-C9C4C4000CDA}">
      <dgm:prSet/>
      <dgm:spPr/>
      <dgm:t>
        <a:bodyPr/>
        <a:lstStyle/>
        <a:p>
          <a:endParaRPr lang="en-IN"/>
        </a:p>
      </dgm:t>
    </dgm:pt>
    <dgm:pt modelId="{A2708099-4622-43C3-BE1D-0D5F0AA0B7BD}" type="sibTrans" cxnId="{6913E894-4AA2-4368-8838-C9C4C4000CDA}">
      <dgm:prSet/>
      <dgm:spPr/>
      <dgm:t>
        <a:bodyPr/>
        <a:lstStyle/>
        <a:p>
          <a:endParaRPr lang="en-IN"/>
        </a:p>
      </dgm:t>
    </dgm:pt>
    <dgm:pt modelId="{1AD51C19-F393-40CB-A4C0-68E63996021E}">
      <dgm:prSet/>
      <dgm:spPr/>
      <dgm:t>
        <a:bodyPr/>
        <a:lstStyle/>
        <a:p>
          <a:r>
            <a:rPr lang="en-US" b="0" i="0"/>
            <a:t>Integrate with AWS services to do more with your data. Use built-in tools to perform analytics, extract insights, and monitor traffic trends.</a:t>
          </a:r>
          <a:endParaRPr lang="en-IN"/>
        </a:p>
      </dgm:t>
    </dgm:pt>
    <dgm:pt modelId="{CE241C63-9389-414B-9E51-36CC06BCD767}" type="parTrans" cxnId="{E521DA2C-8E5E-4236-9E14-70C4CEC28466}">
      <dgm:prSet/>
      <dgm:spPr/>
      <dgm:t>
        <a:bodyPr/>
        <a:lstStyle/>
        <a:p>
          <a:endParaRPr lang="en-IN"/>
        </a:p>
      </dgm:t>
    </dgm:pt>
    <dgm:pt modelId="{876CD74F-DE19-43D8-8787-2F0D2E6B3C4F}" type="sibTrans" cxnId="{E521DA2C-8E5E-4236-9E14-70C4CEC28466}">
      <dgm:prSet/>
      <dgm:spPr/>
      <dgm:t>
        <a:bodyPr/>
        <a:lstStyle/>
        <a:p>
          <a:endParaRPr lang="en-IN"/>
        </a:p>
      </dgm:t>
    </dgm:pt>
    <dgm:pt modelId="{E70400F3-92D8-48C8-8360-49B91AD1D579}" type="pres">
      <dgm:prSet presAssocID="{BEEC9BC7-70A1-42D3-A5E5-2560F10B51FD}" presName="linear" presStyleCnt="0">
        <dgm:presLayoutVars>
          <dgm:animLvl val="lvl"/>
          <dgm:resizeHandles val="exact"/>
        </dgm:presLayoutVars>
      </dgm:prSet>
      <dgm:spPr/>
    </dgm:pt>
    <dgm:pt modelId="{0CF0D256-B6EC-4C4B-BB6C-B2F388414675}" type="pres">
      <dgm:prSet presAssocID="{C055440C-D302-43AA-860B-327CD53CF7E8}" presName="parentText" presStyleLbl="node1" presStyleIdx="0" presStyleCnt="4">
        <dgm:presLayoutVars>
          <dgm:chMax val="0"/>
          <dgm:bulletEnabled val="1"/>
        </dgm:presLayoutVars>
      </dgm:prSet>
      <dgm:spPr/>
    </dgm:pt>
    <dgm:pt modelId="{2D45F584-68F3-48A0-9E3C-25E2E7E4C04D}" type="pres">
      <dgm:prSet presAssocID="{96F63A7D-9802-4FA2-8880-2EE8F6B815BD}" presName="spacer" presStyleCnt="0"/>
      <dgm:spPr/>
    </dgm:pt>
    <dgm:pt modelId="{90AFF1F2-C914-43ED-997A-7EE797186588}" type="pres">
      <dgm:prSet presAssocID="{7DAF2D92-40FC-48BB-80D3-7296E5B6A086}" presName="parentText" presStyleLbl="node1" presStyleIdx="1" presStyleCnt="4">
        <dgm:presLayoutVars>
          <dgm:chMax val="0"/>
          <dgm:bulletEnabled val="1"/>
        </dgm:presLayoutVars>
      </dgm:prSet>
      <dgm:spPr/>
    </dgm:pt>
    <dgm:pt modelId="{74718D48-DCCC-4E3A-870E-D845628B081B}" type="pres">
      <dgm:prSet presAssocID="{34B5C604-9152-42C8-A4A9-0271E880419B}" presName="spacer" presStyleCnt="0"/>
      <dgm:spPr/>
    </dgm:pt>
    <dgm:pt modelId="{B375B9F9-0D32-4BC4-8E31-F1E5D7AC3EFF}" type="pres">
      <dgm:prSet presAssocID="{16D29CDF-1FEC-4B99-932B-2F73E22772D2}" presName="parentText" presStyleLbl="node1" presStyleIdx="2" presStyleCnt="4">
        <dgm:presLayoutVars>
          <dgm:chMax val="0"/>
          <dgm:bulletEnabled val="1"/>
        </dgm:presLayoutVars>
      </dgm:prSet>
      <dgm:spPr/>
    </dgm:pt>
    <dgm:pt modelId="{C9B568E8-5A95-4508-9174-A364FC39EABA}" type="pres">
      <dgm:prSet presAssocID="{A2708099-4622-43C3-BE1D-0D5F0AA0B7BD}" presName="spacer" presStyleCnt="0"/>
      <dgm:spPr/>
    </dgm:pt>
    <dgm:pt modelId="{AAAD1FE8-3638-4D3F-8D1D-077AFF6B0D33}" type="pres">
      <dgm:prSet presAssocID="{1AD51C19-F393-40CB-A4C0-68E63996021E}" presName="parentText" presStyleLbl="node1" presStyleIdx="3" presStyleCnt="4">
        <dgm:presLayoutVars>
          <dgm:chMax val="0"/>
          <dgm:bulletEnabled val="1"/>
        </dgm:presLayoutVars>
      </dgm:prSet>
      <dgm:spPr/>
    </dgm:pt>
  </dgm:ptLst>
  <dgm:cxnLst>
    <dgm:cxn modelId="{E521DA2C-8E5E-4236-9E14-70C4CEC28466}" srcId="{BEEC9BC7-70A1-42D3-A5E5-2560F10B51FD}" destId="{1AD51C19-F393-40CB-A4C0-68E63996021E}" srcOrd="3" destOrd="0" parTransId="{CE241C63-9389-414B-9E51-36CC06BCD767}" sibTransId="{876CD74F-DE19-43D8-8787-2F0D2E6B3C4F}"/>
    <dgm:cxn modelId="{6913E894-4AA2-4368-8838-C9C4C4000CDA}" srcId="{BEEC9BC7-70A1-42D3-A5E5-2560F10B51FD}" destId="{16D29CDF-1FEC-4B99-932B-2F73E22772D2}" srcOrd="2" destOrd="0" parTransId="{E5C7E560-3745-46C5-B6AE-3749836C2FC4}" sibTransId="{A2708099-4622-43C3-BE1D-0D5F0AA0B7BD}"/>
    <dgm:cxn modelId="{2BFCEAA8-FE55-49E3-88E9-19AE6EE9DF4B}" type="presOf" srcId="{C055440C-D302-43AA-860B-327CD53CF7E8}" destId="{0CF0D256-B6EC-4C4B-BB6C-B2F388414675}" srcOrd="0" destOrd="0" presId="urn:microsoft.com/office/officeart/2005/8/layout/vList2"/>
    <dgm:cxn modelId="{F94EBCBB-361C-4D8A-8CE4-5B59CA029A9F}" type="presOf" srcId="{7DAF2D92-40FC-48BB-80D3-7296E5B6A086}" destId="{90AFF1F2-C914-43ED-997A-7EE797186588}" srcOrd="0" destOrd="0" presId="urn:microsoft.com/office/officeart/2005/8/layout/vList2"/>
    <dgm:cxn modelId="{04275FC1-08F0-4A44-89C2-4153C567BDA7}" type="presOf" srcId="{16D29CDF-1FEC-4B99-932B-2F73E22772D2}" destId="{B375B9F9-0D32-4BC4-8E31-F1E5D7AC3EFF}" srcOrd="0" destOrd="0" presId="urn:microsoft.com/office/officeart/2005/8/layout/vList2"/>
    <dgm:cxn modelId="{63363DCA-FFD5-48A5-9E69-93E3023FF6C2}" srcId="{BEEC9BC7-70A1-42D3-A5E5-2560F10B51FD}" destId="{7DAF2D92-40FC-48BB-80D3-7296E5B6A086}" srcOrd="1" destOrd="0" parTransId="{017E07FB-9818-43D8-9EDB-B2EA9E3AD7B3}" sibTransId="{34B5C604-9152-42C8-A4A9-0271E880419B}"/>
    <dgm:cxn modelId="{4FF930DF-4D8F-40B0-BF53-556205804678}" type="presOf" srcId="{BEEC9BC7-70A1-42D3-A5E5-2560F10B51FD}" destId="{E70400F3-92D8-48C8-8360-49B91AD1D579}" srcOrd="0" destOrd="0" presId="urn:microsoft.com/office/officeart/2005/8/layout/vList2"/>
    <dgm:cxn modelId="{9D2F70EB-D1E3-4C4E-8756-4E3604DD5DB5}" type="presOf" srcId="{1AD51C19-F393-40CB-A4C0-68E63996021E}" destId="{AAAD1FE8-3638-4D3F-8D1D-077AFF6B0D33}" srcOrd="0" destOrd="0" presId="urn:microsoft.com/office/officeart/2005/8/layout/vList2"/>
    <dgm:cxn modelId="{6F6868FC-B199-4413-ACF2-699934AADDCE}" srcId="{BEEC9BC7-70A1-42D3-A5E5-2560F10B51FD}" destId="{C055440C-D302-43AA-860B-327CD53CF7E8}" srcOrd="0" destOrd="0" parTransId="{D467CD74-5B9F-4EC6-930F-88592CF91DD9}" sibTransId="{96F63A7D-9802-4FA2-8880-2EE8F6B815BD}"/>
    <dgm:cxn modelId="{1C9FFEEE-C94C-4660-91A5-BA262408A303}" type="presParOf" srcId="{E70400F3-92D8-48C8-8360-49B91AD1D579}" destId="{0CF0D256-B6EC-4C4B-BB6C-B2F388414675}" srcOrd="0" destOrd="0" presId="urn:microsoft.com/office/officeart/2005/8/layout/vList2"/>
    <dgm:cxn modelId="{F35DEA11-7BCF-46AB-9434-2EF53802EA22}" type="presParOf" srcId="{E70400F3-92D8-48C8-8360-49B91AD1D579}" destId="{2D45F584-68F3-48A0-9E3C-25E2E7E4C04D}" srcOrd="1" destOrd="0" presId="urn:microsoft.com/office/officeart/2005/8/layout/vList2"/>
    <dgm:cxn modelId="{4F5221FA-6CCA-408A-AD1B-6F5E94498030}" type="presParOf" srcId="{E70400F3-92D8-48C8-8360-49B91AD1D579}" destId="{90AFF1F2-C914-43ED-997A-7EE797186588}" srcOrd="2" destOrd="0" presId="urn:microsoft.com/office/officeart/2005/8/layout/vList2"/>
    <dgm:cxn modelId="{E0E993EB-6749-4472-B8B4-31BAA7ACDE4B}" type="presParOf" srcId="{E70400F3-92D8-48C8-8360-49B91AD1D579}" destId="{74718D48-DCCC-4E3A-870E-D845628B081B}" srcOrd="3" destOrd="0" presId="urn:microsoft.com/office/officeart/2005/8/layout/vList2"/>
    <dgm:cxn modelId="{97EEF46A-6918-4977-8094-7DAA4DC8957D}" type="presParOf" srcId="{E70400F3-92D8-48C8-8360-49B91AD1D579}" destId="{B375B9F9-0D32-4BC4-8E31-F1E5D7AC3EFF}" srcOrd="4" destOrd="0" presId="urn:microsoft.com/office/officeart/2005/8/layout/vList2"/>
    <dgm:cxn modelId="{E988F756-19F3-473C-8452-4A742B010ABD}" type="presParOf" srcId="{E70400F3-92D8-48C8-8360-49B91AD1D579}" destId="{C9B568E8-5A95-4508-9174-A364FC39EABA}" srcOrd="5" destOrd="0" presId="urn:microsoft.com/office/officeart/2005/8/layout/vList2"/>
    <dgm:cxn modelId="{A8324956-FD06-40DA-A563-2F27D297096C}" type="presParOf" srcId="{E70400F3-92D8-48C8-8360-49B91AD1D579}" destId="{AAAD1FE8-3638-4D3F-8D1D-077AFF6B0D33}"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F0D256-B6EC-4C4B-BB6C-B2F388414675}">
      <dsp:nvSpPr>
        <dsp:cNvPr id="0" name=""/>
        <dsp:cNvSpPr/>
      </dsp:nvSpPr>
      <dsp:spPr>
        <a:xfrm>
          <a:off x="0" y="180032"/>
          <a:ext cx="10203609" cy="835379"/>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b="0" i="0" kern="1200"/>
            <a:t>Deliver apps with consistent single-digit millisecond performance, nearly unlimited throughput and storage, and automatic multi-Region replication.</a:t>
          </a:r>
          <a:endParaRPr lang="en-IN" sz="2100" kern="1200"/>
        </a:p>
      </dsp:txBody>
      <dsp:txXfrm>
        <a:off x="40780" y="220812"/>
        <a:ext cx="10122049" cy="753819"/>
      </dsp:txXfrm>
    </dsp:sp>
    <dsp:sp modelId="{90AFF1F2-C914-43ED-997A-7EE797186588}">
      <dsp:nvSpPr>
        <dsp:cNvPr id="0" name=""/>
        <dsp:cNvSpPr/>
      </dsp:nvSpPr>
      <dsp:spPr>
        <a:xfrm>
          <a:off x="0" y="1075892"/>
          <a:ext cx="10203609" cy="835379"/>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b="0" i="0" kern="1200"/>
            <a:t>Secure your data with encryption at rest, automatic backup and restore, and guaranteed reliability with an SLA of up to 99.999% availability.</a:t>
          </a:r>
          <a:endParaRPr lang="en-IN" sz="2100" kern="1200"/>
        </a:p>
      </dsp:txBody>
      <dsp:txXfrm>
        <a:off x="40780" y="1116672"/>
        <a:ext cx="10122049" cy="753819"/>
      </dsp:txXfrm>
    </dsp:sp>
    <dsp:sp modelId="{B375B9F9-0D32-4BC4-8E31-F1E5D7AC3EFF}">
      <dsp:nvSpPr>
        <dsp:cNvPr id="0" name=""/>
        <dsp:cNvSpPr/>
      </dsp:nvSpPr>
      <dsp:spPr>
        <a:xfrm>
          <a:off x="0" y="1971752"/>
          <a:ext cx="10203609" cy="835379"/>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b="0" i="0" kern="1200"/>
            <a:t>Focus on innovation and optimize costs with a fully managed serverless database that automatically scales up and down to fit your needs.</a:t>
          </a:r>
          <a:endParaRPr lang="en-IN" sz="2100" kern="1200"/>
        </a:p>
      </dsp:txBody>
      <dsp:txXfrm>
        <a:off x="40780" y="2012532"/>
        <a:ext cx="10122049" cy="753819"/>
      </dsp:txXfrm>
    </dsp:sp>
    <dsp:sp modelId="{AAAD1FE8-3638-4D3F-8D1D-077AFF6B0D33}">
      <dsp:nvSpPr>
        <dsp:cNvPr id="0" name=""/>
        <dsp:cNvSpPr/>
      </dsp:nvSpPr>
      <dsp:spPr>
        <a:xfrm>
          <a:off x="0" y="2867612"/>
          <a:ext cx="10203609" cy="835379"/>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b="0" i="0" kern="1200"/>
            <a:t>Integrate with AWS services to do more with your data. Use built-in tools to perform analytics, extract insights, and monitor traffic trends.</a:t>
          </a:r>
          <a:endParaRPr lang="en-IN" sz="2100" kern="1200"/>
        </a:p>
      </dsp:txBody>
      <dsp:txXfrm>
        <a:off x="40780" y="2908392"/>
        <a:ext cx="10122049" cy="753819"/>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5923F103-BC34-4FE4-A40E-EDDEECFDA5D0}" type="datetimeFigureOut">
              <a:rPr lang="en-US" dirty="0"/>
              <a:pPr/>
              <a:t>2/14/2023</a:t>
            </a:fld>
            <a:endParaRPr lang="en-US" dirty="0"/>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US" dirty="0"/>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23A1CC3-2375-41D4-9E03-427CAF2A4C1A}" type="datetimeFigureOut">
              <a:rPr lang="en-US" dirty="0"/>
              <a:t>2/14/2023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AFF16868-8199-4C2C-A5B1-63AEE139F88E}" type="datetimeFigureOut">
              <a:rPr lang="en-US" dirty="0"/>
              <a:t>2/14/2023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AAD9FF7F-6988-44CC-821B-644E70CD2F73}" type="datetimeFigureOut">
              <a:rPr lang="en-US" dirty="0"/>
              <a:t>2/14/2023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C12C299-16B2-4475-990D-751901EACC14}" type="datetimeFigureOut">
              <a:rPr lang="en-US" dirty="0"/>
              <a:t>2/14/2023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9FE86839-B9D8-4651-8783-F325ECE74E65}" type="datetimeFigureOut">
              <a:rPr lang="en-US" dirty="0"/>
              <a:t>2/14/2023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FD484F64-32F6-45C5-931F-ADC1662401D0}" type="datetimeFigureOut">
              <a:rPr lang="en-US" dirty="0"/>
              <a:t>2/14/2023</a:t>
            </a:fld>
            <a:endParaRPr lang="en-US" dirty="0"/>
          </a:p>
        </p:txBody>
      </p:sp>
      <p:sp>
        <p:nvSpPr>
          <p:cNvPr id="8" name="Footer Placeholder 7"/>
          <p:cNvSpPr>
            <a:spLocks noGrp="1"/>
          </p:cNvSpPr>
          <p:nvPr>
            <p:ph type="ftr" sz="quarter" idx="11"/>
          </p:nvPr>
        </p:nvSpPr>
        <p:spPr>
          <a:xfrm>
            <a:off x="561111" y="6391838"/>
            <a:ext cx="3644282" cy="304801"/>
          </a:xfrm>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53086D93-FCAC-47E0-A2EE-787E62CA814C}" type="datetimeFigureOut">
              <a:rPr lang="en-US" dirty="0"/>
              <a:t>2/14/2023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CDA879A6-0FD0-4734-A311-86BFCA472E6E}" type="datetimeFigureOut">
              <a:rPr lang="en-US" dirty="0"/>
              <a:t>2/14/2023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9C9CA7B-DFD4-44B5-8C60-D14B8CD1FB59}" type="datetimeFigureOut">
              <a:rPr lang="en-US" dirty="0"/>
              <a:t>2/14/2023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34E6425-0181-43F2-84FC-787E803FD2F8}" type="datetimeFigureOut">
              <a:rPr lang="en-US" dirty="0"/>
              <a:t>2/14/2023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BDB8791-F1B0-41E7-B7FD-A781E65C4266}" type="datetimeFigureOut">
              <a:rPr lang="en-US" dirty="0"/>
              <a:t>2/14/2023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FDD63B2-E120-4ED8-B27B-C685F510A5FE}" type="datetimeFigureOut">
              <a:rPr lang="en-US" dirty="0"/>
              <a:t>2/14/2023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AA18ACC-A947-437B-A130-35BD54FDF1E9}" type="datetimeFigureOut">
              <a:rPr lang="en-US" dirty="0"/>
              <a:t>2/14/2023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C8D7E02-BCB8-4D50-A234-369438C08659}" type="datetimeFigureOut">
              <a:rPr lang="en-US" dirty="0"/>
              <a:t>2/14/2023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6E86A4C-8E40-4F87-A4F0-01A0687C5742}" type="datetimeFigureOut">
              <a:rPr lang="en-US" dirty="0"/>
              <a:t>2/14/2023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5E72C73-2D91-4E12-BA25-F0AA0C03599B}" type="datetimeFigureOut">
              <a:rPr lang="en-US" dirty="0"/>
              <a:t>2/14/2023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2BE451C3-0FF4-47C4-B829-773ADF60F88C}" type="datetimeFigureOut">
              <a:rPr lang="en-US" dirty="0"/>
              <a:t>2/14/2023</a:t>
            </a:fld>
            <a:endParaRPr lang="en-US" dirty="0"/>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US" dirty="0"/>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73"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72" r:id="rId12"/>
    <p:sldLayoutId id="2147483662" r:id="rId13"/>
    <p:sldLayoutId id="2147483669" r:id="rId14"/>
    <p:sldLayoutId id="2147483670" r:id="rId15"/>
    <p:sldLayoutId id="2147483658" r:id="rId16"/>
    <p:sldLayoutId id="2147483659" r:id="rId17"/>
  </p:sldLayoutIdLst>
  <p:hf sldNum="0" hdr="0" ftr="0" dt="0"/>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68D2E8-20DE-A571-E6EC-D726C4D9A089}"/>
              </a:ext>
            </a:extLst>
          </p:cNvPr>
          <p:cNvSpPr>
            <a:spLocks noGrp="1"/>
          </p:cNvSpPr>
          <p:nvPr>
            <p:ph type="ctrTitle"/>
          </p:nvPr>
        </p:nvSpPr>
        <p:spPr/>
        <p:txBody>
          <a:bodyPr/>
          <a:lstStyle/>
          <a:p>
            <a:r>
              <a:rPr lang="en-US" dirty="0" err="1"/>
              <a:t>DynamoDb</a:t>
            </a:r>
            <a:endParaRPr lang="en-IN" dirty="0"/>
          </a:p>
        </p:txBody>
      </p:sp>
      <p:sp>
        <p:nvSpPr>
          <p:cNvPr id="3" name="Subtitle 2">
            <a:extLst>
              <a:ext uri="{FF2B5EF4-FFF2-40B4-BE49-F238E27FC236}">
                <a16:creationId xmlns:a16="http://schemas.microsoft.com/office/drawing/2014/main" id="{5C7591DE-8DF8-3883-A2A9-082B1F5919BF}"/>
              </a:ext>
            </a:extLst>
          </p:cNvPr>
          <p:cNvSpPr>
            <a:spLocks noGrp="1"/>
          </p:cNvSpPr>
          <p:nvPr>
            <p:ph type="subTitle" idx="1"/>
          </p:nvPr>
        </p:nvSpPr>
        <p:spPr/>
        <p:txBody>
          <a:bodyPr/>
          <a:lstStyle/>
          <a:p>
            <a:r>
              <a:rPr lang="en-US" dirty="0"/>
              <a:t>Anju munoth</a:t>
            </a:r>
            <a:endParaRPr lang="en-IN" dirty="0"/>
          </a:p>
        </p:txBody>
      </p:sp>
    </p:spTree>
    <p:extLst>
      <p:ext uri="{BB962C8B-B14F-4D97-AF65-F5344CB8AC3E}">
        <p14:creationId xmlns:p14="http://schemas.microsoft.com/office/powerpoint/2010/main" val="13467817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9D8352D-98C7-2515-8ED4-F7B0EB57E858}"/>
              </a:ext>
            </a:extLst>
          </p:cNvPr>
          <p:cNvPicPr>
            <a:picLocks noChangeAspect="1"/>
          </p:cNvPicPr>
          <p:nvPr/>
        </p:nvPicPr>
        <p:blipFill>
          <a:blip r:embed="rId2"/>
          <a:stretch>
            <a:fillRect/>
          </a:stretch>
        </p:blipFill>
        <p:spPr>
          <a:xfrm>
            <a:off x="0" y="371621"/>
            <a:ext cx="12192000" cy="6114757"/>
          </a:xfrm>
          <a:prstGeom prst="rect">
            <a:avLst/>
          </a:prstGeom>
        </p:spPr>
      </p:pic>
    </p:spTree>
    <p:extLst>
      <p:ext uri="{BB962C8B-B14F-4D97-AF65-F5344CB8AC3E}">
        <p14:creationId xmlns:p14="http://schemas.microsoft.com/office/powerpoint/2010/main" val="240494478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C4FFB-50FF-8CF6-9C64-FB42C6B9D5FC}"/>
              </a:ext>
            </a:extLst>
          </p:cNvPr>
          <p:cNvSpPr>
            <a:spLocks noGrp="1"/>
          </p:cNvSpPr>
          <p:nvPr>
            <p:ph type="title"/>
          </p:nvPr>
        </p:nvSpPr>
        <p:spPr/>
        <p:txBody>
          <a:bodyPr/>
          <a:lstStyle/>
          <a:p>
            <a:r>
              <a:rPr lang="en-US" b="1" dirty="0"/>
              <a:t>Answer for Question 2:</a:t>
            </a:r>
            <a:endParaRPr lang="en-IN" dirty="0"/>
          </a:p>
        </p:txBody>
      </p:sp>
      <p:sp>
        <p:nvSpPr>
          <p:cNvPr id="3" name="Content Placeholder 2">
            <a:extLst>
              <a:ext uri="{FF2B5EF4-FFF2-40B4-BE49-F238E27FC236}">
                <a16:creationId xmlns:a16="http://schemas.microsoft.com/office/drawing/2014/main" id="{D718B652-0B8D-027C-6181-4A5ABD4867B3}"/>
              </a:ext>
            </a:extLst>
          </p:cNvPr>
          <p:cNvSpPr>
            <a:spLocks noGrp="1"/>
          </p:cNvSpPr>
          <p:nvPr>
            <p:ph idx="1"/>
          </p:nvPr>
        </p:nvSpPr>
        <p:spPr>
          <a:xfrm>
            <a:off x="1154954" y="2603499"/>
            <a:ext cx="10175034" cy="3997325"/>
          </a:xfrm>
        </p:spPr>
        <p:txBody>
          <a:bodyPr>
            <a:normAutofit fontScale="92500" lnSpcReduction="10000"/>
          </a:bodyPr>
          <a:lstStyle/>
          <a:p>
            <a:r>
              <a:rPr lang="en-US" dirty="0"/>
              <a:t>Using projection expressions is incorrect because this is just a string that identifies the attributes you want to retrieve during a </a:t>
            </a:r>
            <a:r>
              <a:rPr lang="en-US" dirty="0" err="1"/>
              <a:t>GetItem</a:t>
            </a:r>
            <a:r>
              <a:rPr lang="en-US" dirty="0"/>
              <a:t>, Query, or Scan operation. Take note that the scenario calls for a feature that can be used during a write operation hence, this option is irrelevant.</a:t>
            </a:r>
          </a:p>
          <a:p>
            <a:endParaRPr lang="en-US" dirty="0"/>
          </a:p>
          <a:p>
            <a:r>
              <a:rPr lang="en-US" dirty="0"/>
              <a:t>Using update expressions is incorrect because this simply specifies how </a:t>
            </a:r>
            <a:r>
              <a:rPr lang="en-US" dirty="0" err="1"/>
              <a:t>UpdateItem</a:t>
            </a:r>
            <a:r>
              <a:rPr lang="en-US" dirty="0"/>
              <a:t> will modify the attributes of an item such as for setting a scalar value or removing elements from a list or a map. This feature doesn’t use any conditions which is what the scenario is looking for. Therefore, this option is incorrect.</a:t>
            </a:r>
          </a:p>
          <a:p>
            <a:endParaRPr lang="en-US" dirty="0"/>
          </a:p>
          <a:p>
            <a:r>
              <a:rPr lang="en-US" dirty="0"/>
              <a:t>Using batch operations is incorrect because these are essentially wrappers for multiple read or write requests. Batch operations are primarily used when you want to retrieve or submit multiple items in DynamoDB through a single API call, which reduces the number of network round trips from your application to DynamoDB.</a:t>
            </a:r>
            <a:endParaRPr lang="en-IN" dirty="0"/>
          </a:p>
        </p:txBody>
      </p:sp>
    </p:spTree>
    <p:extLst>
      <p:ext uri="{BB962C8B-B14F-4D97-AF65-F5344CB8AC3E}">
        <p14:creationId xmlns:p14="http://schemas.microsoft.com/office/powerpoint/2010/main" val="2064809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5042396-2E81-BA49-4441-BF31462CE5DF}"/>
              </a:ext>
            </a:extLst>
          </p:cNvPr>
          <p:cNvPicPr>
            <a:picLocks noChangeAspect="1"/>
          </p:cNvPicPr>
          <p:nvPr/>
        </p:nvPicPr>
        <p:blipFill>
          <a:blip r:embed="rId2"/>
          <a:stretch>
            <a:fillRect/>
          </a:stretch>
        </p:blipFill>
        <p:spPr>
          <a:xfrm>
            <a:off x="122991" y="351995"/>
            <a:ext cx="11946017" cy="6154009"/>
          </a:xfrm>
          <a:prstGeom prst="rect">
            <a:avLst/>
          </a:prstGeom>
        </p:spPr>
      </p:pic>
    </p:spTree>
    <p:extLst>
      <p:ext uri="{BB962C8B-B14F-4D97-AF65-F5344CB8AC3E}">
        <p14:creationId xmlns:p14="http://schemas.microsoft.com/office/powerpoint/2010/main" val="10059407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D438BC-973C-9268-675F-4200F8DAFB21}"/>
              </a:ext>
            </a:extLst>
          </p:cNvPr>
          <p:cNvPicPr>
            <a:picLocks noChangeAspect="1"/>
          </p:cNvPicPr>
          <p:nvPr/>
        </p:nvPicPr>
        <p:blipFill>
          <a:blip r:embed="rId2"/>
          <a:stretch>
            <a:fillRect/>
          </a:stretch>
        </p:blipFill>
        <p:spPr>
          <a:xfrm>
            <a:off x="0" y="291285"/>
            <a:ext cx="12192000" cy="6275430"/>
          </a:xfrm>
          <a:prstGeom prst="rect">
            <a:avLst/>
          </a:prstGeom>
        </p:spPr>
      </p:pic>
    </p:spTree>
    <p:extLst>
      <p:ext uri="{BB962C8B-B14F-4D97-AF65-F5344CB8AC3E}">
        <p14:creationId xmlns:p14="http://schemas.microsoft.com/office/powerpoint/2010/main" val="6892704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27BC3BF-B578-3641-2C90-2F563A1A8036}"/>
              </a:ext>
            </a:extLst>
          </p:cNvPr>
          <p:cNvPicPr>
            <a:picLocks noChangeAspect="1"/>
          </p:cNvPicPr>
          <p:nvPr/>
        </p:nvPicPr>
        <p:blipFill>
          <a:blip r:embed="rId2"/>
          <a:stretch>
            <a:fillRect/>
          </a:stretch>
        </p:blipFill>
        <p:spPr>
          <a:xfrm>
            <a:off x="0" y="326782"/>
            <a:ext cx="12192000" cy="6204436"/>
          </a:xfrm>
          <a:prstGeom prst="rect">
            <a:avLst/>
          </a:prstGeom>
        </p:spPr>
      </p:pic>
    </p:spTree>
    <p:extLst>
      <p:ext uri="{BB962C8B-B14F-4D97-AF65-F5344CB8AC3E}">
        <p14:creationId xmlns:p14="http://schemas.microsoft.com/office/powerpoint/2010/main" val="29830890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iagram showing how Amazon DynamoDB works and how to configure key features">
            <a:extLst>
              <a:ext uri="{FF2B5EF4-FFF2-40B4-BE49-F238E27FC236}">
                <a16:creationId xmlns:a16="http://schemas.microsoft.com/office/drawing/2014/main" id="{06059AE0-84DB-8E01-C2E2-1B019BF572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2881" y="1155562"/>
            <a:ext cx="11520488" cy="5254764"/>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D3ED17AF-C757-B3B8-15E4-75602329283D}"/>
              </a:ext>
            </a:extLst>
          </p:cNvPr>
          <p:cNvSpPr txBox="1"/>
          <p:nvPr/>
        </p:nvSpPr>
        <p:spPr>
          <a:xfrm>
            <a:off x="2018110" y="447675"/>
            <a:ext cx="6093618" cy="707886"/>
          </a:xfrm>
          <a:prstGeom prst="rect">
            <a:avLst/>
          </a:prstGeom>
          <a:noFill/>
        </p:spPr>
        <p:txBody>
          <a:bodyPr wrap="square">
            <a:spAutoFit/>
          </a:bodyPr>
          <a:lstStyle/>
          <a:p>
            <a:pPr algn="l"/>
            <a:r>
              <a:rPr lang="en-IN" sz="4000" b="1" i="0" dirty="0">
                <a:solidFill>
                  <a:srgbClr val="FF0000"/>
                </a:solidFill>
                <a:effectLst/>
                <a:latin typeface="AmazonEmberBold"/>
              </a:rPr>
              <a:t>How it works</a:t>
            </a:r>
          </a:p>
        </p:txBody>
      </p:sp>
    </p:spTree>
    <p:extLst>
      <p:ext uri="{BB962C8B-B14F-4D97-AF65-F5344CB8AC3E}">
        <p14:creationId xmlns:p14="http://schemas.microsoft.com/office/powerpoint/2010/main" val="41541832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7E7DA1-F7A5-40CA-FCC6-24A8300119A5}"/>
              </a:ext>
            </a:extLst>
          </p:cNvPr>
          <p:cNvSpPr>
            <a:spLocks noGrp="1"/>
          </p:cNvSpPr>
          <p:nvPr>
            <p:ph type="title"/>
          </p:nvPr>
        </p:nvSpPr>
        <p:spPr/>
        <p:txBody>
          <a:bodyPr/>
          <a:lstStyle/>
          <a:p>
            <a:r>
              <a:rPr lang="en-US" dirty="0"/>
              <a:t>Important features of </a:t>
            </a:r>
            <a:r>
              <a:rPr lang="en-US" dirty="0" err="1"/>
              <a:t>dynamodb</a:t>
            </a:r>
            <a:endParaRPr lang="en-IN" dirty="0"/>
          </a:p>
        </p:txBody>
      </p:sp>
      <p:graphicFrame>
        <p:nvGraphicFramePr>
          <p:cNvPr id="4" name="Content Placeholder 3">
            <a:extLst>
              <a:ext uri="{FF2B5EF4-FFF2-40B4-BE49-F238E27FC236}">
                <a16:creationId xmlns:a16="http://schemas.microsoft.com/office/drawing/2014/main" id="{E2B9CD1F-0DDD-2075-BF11-022AF26A48B7}"/>
              </a:ext>
            </a:extLst>
          </p:cNvPr>
          <p:cNvGraphicFramePr>
            <a:graphicFrameLocks noGrp="1"/>
          </p:cNvGraphicFramePr>
          <p:nvPr>
            <p:ph idx="1"/>
            <p:extLst>
              <p:ext uri="{D42A27DB-BD31-4B8C-83A1-F6EECF244321}">
                <p14:modId xmlns:p14="http://schemas.microsoft.com/office/powerpoint/2010/main" val="4002020290"/>
              </p:ext>
            </p:extLst>
          </p:nvPr>
        </p:nvGraphicFramePr>
        <p:xfrm>
          <a:off x="1154954" y="2603499"/>
          <a:ext cx="10203609" cy="38830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468600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C3D51E5-C1F5-2010-4B75-C67AAF6F1833}"/>
              </a:ext>
            </a:extLst>
          </p:cNvPr>
          <p:cNvPicPr>
            <a:picLocks noChangeAspect="1"/>
          </p:cNvPicPr>
          <p:nvPr/>
        </p:nvPicPr>
        <p:blipFill>
          <a:blip r:embed="rId2"/>
          <a:stretch>
            <a:fillRect/>
          </a:stretch>
        </p:blipFill>
        <p:spPr>
          <a:xfrm>
            <a:off x="196133" y="1143001"/>
            <a:ext cx="11799734" cy="4800600"/>
          </a:xfrm>
          <a:prstGeom prst="rect">
            <a:avLst/>
          </a:prstGeom>
        </p:spPr>
      </p:pic>
    </p:spTree>
    <p:extLst>
      <p:ext uri="{BB962C8B-B14F-4D97-AF65-F5344CB8AC3E}">
        <p14:creationId xmlns:p14="http://schemas.microsoft.com/office/powerpoint/2010/main" val="3645751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E2664A0A-1286-9829-37AB-F6C2227897A2}"/>
              </a:ext>
            </a:extLst>
          </p:cNvPr>
          <p:cNvPicPr>
            <a:picLocks noChangeAspect="1"/>
          </p:cNvPicPr>
          <p:nvPr/>
        </p:nvPicPr>
        <p:blipFill>
          <a:blip r:embed="rId2"/>
          <a:stretch>
            <a:fillRect/>
          </a:stretch>
        </p:blipFill>
        <p:spPr>
          <a:xfrm>
            <a:off x="0" y="470095"/>
            <a:ext cx="12192000" cy="5917809"/>
          </a:xfrm>
          <a:prstGeom prst="rect">
            <a:avLst/>
          </a:prstGeom>
        </p:spPr>
      </p:pic>
    </p:spTree>
    <p:extLst>
      <p:ext uri="{BB962C8B-B14F-4D97-AF65-F5344CB8AC3E}">
        <p14:creationId xmlns:p14="http://schemas.microsoft.com/office/powerpoint/2010/main" val="12817097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8FC5D0-CF8C-3311-4C92-865F0FF4B11D}"/>
              </a:ext>
            </a:extLst>
          </p:cNvPr>
          <p:cNvSpPr>
            <a:spLocks noGrp="1"/>
          </p:cNvSpPr>
          <p:nvPr>
            <p:ph type="title"/>
          </p:nvPr>
        </p:nvSpPr>
        <p:spPr/>
        <p:txBody>
          <a:bodyPr/>
          <a:lstStyle/>
          <a:p>
            <a:r>
              <a:rPr lang="en-IN" dirty="0"/>
              <a:t>Performance at scale</a:t>
            </a:r>
          </a:p>
        </p:txBody>
      </p:sp>
      <p:sp>
        <p:nvSpPr>
          <p:cNvPr id="3" name="Content Placeholder 2">
            <a:extLst>
              <a:ext uri="{FF2B5EF4-FFF2-40B4-BE49-F238E27FC236}">
                <a16:creationId xmlns:a16="http://schemas.microsoft.com/office/drawing/2014/main" id="{ED394F72-DAC7-E31C-AC35-9267C589E5FB}"/>
              </a:ext>
            </a:extLst>
          </p:cNvPr>
          <p:cNvSpPr>
            <a:spLocks noGrp="1"/>
          </p:cNvSpPr>
          <p:nvPr>
            <p:ph idx="1"/>
          </p:nvPr>
        </p:nvSpPr>
        <p:spPr>
          <a:xfrm>
            <a:off x="1154954" y="2603499"/>
            <a:ext cx="10789396" cy="4068763"/>
          </a:xfrm>
        </p:spPr>
        <p:txBody>
          <a:bodyPr/>
          <a:lstStyle/>
          <a:p>
            <a:pPr algn="l"/>
            <a:r>
              <a:rPr lang="en-US" b="0" i="0" dirty="0">
                <a:solidFill>
                  <a:srgbClr val="333333"/>
                </a:solidFill>
                <a:effectLst/>
                <a:latin typeface="AmazonEmber"/>
              </a:rPr>
              <a:t>DynamoDB is a key-value and document database that supports tables of virtually any size with horizontal scaling. </a:t>
            </a:r>
          </a:p>
          <a:p>
            <a:pPr algn="l"/>
            <a:r>
              <a:rPr lang="en-US" dirty="0">
                <a:solidFill>
                  <a:srgbClr val="333333"/>
                </a:solidFill>
                <a:latin typeface="AmazonEmber"/>
              </a:rPr>
              <a:t>S</a:t>
            </a:r>
            <a:r>
              <a:rPr lang="en-US" b="0" i="0" dirty="0">
                <a:solidFill>
                  <a:srgbClr val="333333"/>
                </a:solidFill>
                <a:effectLst/>
                <a:latin typeface="AmazonEmber"/>
              </a:rPr>
              <a:t>cales to more than 10 trillion requests per day and with tables that have more than ten million read and write requests per second and petabytes of data storage.</a:t>
            </a:r>
          </a:p>
          <a:p>
            <a:endParaRPr lang="en-IN" dirty="0"/>
          </a:p>
        </p:txBody>
      </p:sp>
    </p:spTree>
    <p:extLst>
      <p:ext uri="{BB962C8B-B14F-4D97-AF65-F5344CB8AC3E}">
        <p14:creationId xmlns:p14="http://schemas.microsoft.com/office/powerpoint/2010/main" val="2056035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8F788-75DA-3540-3D37-FAB88328E615}"/>
              </a:ext>
            </a:extLst>
          </p:cNvPr>
          <p:cNvSpPr>
            <a:spLocks noGrp="1"/>
          </p:cNvSpPr>
          <p:nvPr>
            <p:ph type="title"/>
          </p:nvPr>
        </p:nvSpPr>
        <p:spPr>
          <a:xfrm>
            <a:off x="1154954" y="973668"/>
            <a:ext cx="9960721" cy="706964"/>
          </a:xfrm>
        </p:spPr>
        <p:txBody>
          <a:bodyPr/>
          <a:lstStyle/>
          <a:p>
            <a:r>
              <a:rPr lang="en-US" dirty="0"/>
              <a:t>Key-value and document data models</a:t>
            </a:r>
            <a:endParaRPr lang="en-IN" dirty="0"/>
          </a:p>
        </p:txBody>
      </p:sp>
      <p:sp>
        <p:nvSpPr>
          <p:cNvPr id="3" name="Content Placeholder 2">
            <a:extLst>
              <a:ext uri="{FF2B5EF4-FFF2-40B4-BE49-F238E27FC236}">
                <a16:creationId xmlns:a16="http://schemas.microsoft.com/office/drawing/2014/main" id="{3777AE03-A602-F981-FF96-714651F657F3}"/>
              </a:ext>
            </a:extLst>
          </p:cNvPr>
          <p:cNvSpPr>
            <a:spLocks noGrp="1"/>
          </p:cNvSpPr>
          <p:nvPr>
            <p:ph idx="1"/>
          </p:nvPr>
        </p:nvSpPr>
        <p:spPr>
          <a:xfrm>
            <a:off x="1154954" y="2603500"/>
            <a:ext cx="10832259" cy="4254500"/>
          </a:xfrm>
        </p:spPr>
        <p:txBody>
          <a:bodyPr/>
          <a:lstStyle/>
          <a:p>
            <a:r>
              <a:rPr lang="en-US" dirty="0"/>
              <a:t>DynamoDB supports both key-value and document data models. </a:t>
            </a:r>
          </a:p>
          <a:p>
            <a:r>
              <a:rPr lang="en-US" dirty="0"/>
              <a:t>Flexible schema, so each row can have any number of columns at any point in time. </a:t>
            </a:r>
          </a:p>
          <a:p>
            <a:r>
              <a:rPr lang="en-US" dirty="0"/>
              <a:t>Easily adapt the tables as your business requirements change, without having to redefine the table schema as in relational databases.</a:t>
            </a:r>
            <a:endParaRPr lang="en-IN" dirty="0"/>
          </a:p>
        </p:txBody>
      </p:sp>
    </p:spTree>
    <p:extLst>
      <p:ext uri="{BB962C8B-B14F-4D97-AF65-F5344CB8AC3E}">
        <p14:creationId xmlns:p14="http://schemas.microsoft.com/office/powerpoint/2010/main" val="10931718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A98C70-3C49-01DE-C366-A7EFDCF84F78}"/>
              </a:ext>
            </a:extLst>
          </p:cNvPr>
          <p:cNvSpPr>
            <a:spLocks noGrp="1"/>
          </p:cNvSpPr>
          <p:nvPr>
            <p:ph type="title"/>
          </p:nvPr>
        </p:nvSpPr>
        <p:spPr/>
        <p:txBody>
          <a:bodyPr/>
          <a:lstStyle/>
          <a:p>
            <a:r>
              <a:rPr lang="en-IN" dirty="0" err="1"/>
              <a:t>Unpredicatability</a:t>
            </a:r>
            <a:r>
              <a:rPr lang="en-IN" dirty="0"/>
              <a:t> of RDBMS</a:t>
            </a:r>
          </a:p>
        </p:txBody>
      </p:sp>
      <p:sp>
        <p:nvSpPr>
          <p:cNvPr id="3" name="Content Placeholder 2">
            <a:extLst>
              <a:ext uri="{FF2B5EF4-FFF2-40B4-BE49-F238E27FC236}">
                <a16:creationId xmlns:a16="http://schemas.microsoft.com/office/drawing/2014/main" id="{CD117979-955F-3195-C73C-E9419BAC80A3}"/>
              </a:ext>
            </a:extLst>
          </p:cNvPr>
          <p:cNvSpPr>
            <a:spLocks noGrp="1"/>
          </p:cNvSpPr>
          <p:nvPr>
            <p:ph idx="1"/>
          </p:nvPr>
        </p:nvSpPr>
        <p:spPr>
          <a:xfrm>
            <a:off x="1154954" y="2603499"/>
            <a:ext cx="10289334" cy="3840163"/>
          </a:xfrm>
        </p:spPr>
        <p:txBody>
          <a:bodyPr/>
          <a:lstStyle/>
          <a:p>
            <a:r>
              <a:rPr lang="en-US" b="0" i="0" dirty="0">
                <a:solidFill>
                  <a:srgbClr val="222222"/>
                </a:solidFill>
                <a:effectLst/>
                <a:latin typeface="Roboto" panose="02000000000000000000" pitchFamily="2" charset="0"/>
              </a:rPr>
              <a:t>Performance is like a black box.</a:t>
            </a:r>
          </a:p>
          <a:p>
            <a:pPr lvl="1"/>
            <a:r>
              <a:rPr lang="en-US" b="0" i="0" dirty="0">
                <a:solidFill>
                  <a:srgbClr val="222222"/>
                </a:solidFill>
                <a:effectLst/>
                <a:latin typeface="Roboto" panose="02000000000000000000" pitchFamily="2" charset="0"/>
              </a:rPr>
              <a:t>Subject to a number of factors — table size, index size, concurrent queries — that are difficult to test accurately ahead of time.</a:t>
            </a:r>
          </a:p>
          <a:p>
            <a:r>
              <a:rPr lang="en-US" b="0" i="0" dirty="0">
                <a:solidFill>
                  <a:srgbClr val="222222"/>
                </a:solidFill>
                <a:effectLst/>
                <a:latin typeface="Roboto" panose="02000000000000000000" pitchFamily="2" charset="0"/>
              </a:rPr>
              <a:t>Poor time complexity characteristics of SQL joins</a:t>
            </a:r>
          </a:p>
          <a:p>
            <a:r>
              <a:rPr lang="en-US" b="0" i="0" dirty="0">
                <a:solidFill>
                  <a:srgbClr val="222222"/>
                </a:solidFill>
                <a:effectLst/>
                <a:latin typeface="Roboto" panose="02000000000000000000" pitchFamily="2" charset="0"/>
              </a:rPr>
              <a:t>Difficulty in horizontally scaling</a:t>
            </a:r>
          </a:p>
          <a:p>
            <a:r>
              <a:rPr lang="en-US" b="0" i="0" dirty="0">
                <a:solidFill>
                  <a:srgbClr val="222222"/>
                </a:solidFill>
                <a:effectLst/>
                <a:latin typeface="Roboto" panose="02000000000000000000" pitchFamily="2" charset="0"/>
              </a:rPr>
              <a:t>Unbounded nature of queries</a:t>
            </a:r>
          </a:p>
          <a:p>
            <a:pPr lvl="1"/>
            <a:r>
              <a:rPr lang="en-US" dirty="0">
                <a:solidFill>
                  <a:srgbClr val="222222"/>
                </a:solidFill>
                <a:latin typeface="Roboto" panose="02000000000000000000" pitchFamily="2" charset="0"/>
              </a:rPr>
              <a:t>N</a:t>
            </a:r>
            <a:r>
              <a:rPr lang="en-US" b="0" i="0" dirty="0">
                <a:solidFill>
                  <a:srgbClr val="222222"/>
                </a:solidFill>
                <a:effectLst/>
                <a:latin typeface="Roboto" panose="02000000000000000000" pitchFamily="2" charset="0"/>
              </a:rPr>
              <a:t>o inherent limit to the amount of data you can scan in a single request to </a:t>
            </a:r>
            <a:r>
              <a:rPr lang="en-US" dirty="0">
                <a:solidFill>
                  <a:srgbClr val="222222"/>
                </a:solidFill>
                <a:latin typeface="Roboto" panose="02000000000000000000" pitchFamily="2" charset="0"/>
              </a:rPr>
              <a:t>the </a:t>
            </a:r>
            <a:r>
              <a:rPr lang="en-US" b="0" i="0" dirty="0">
                <a:solidFill>
                  <a:srgbClr val="222222"/>
                </a:solidFill>
                <a:effectLst/>
                <a:latin typeface="Roboto" panose="02000000000000000000" pitchFamily="2" charset="0"/>
              </a:rPr>
              <a:t>database</a:t>
            </a:r>
            <a:endParaRPr lang="en-IN" dirty="0"/>
          </a:p>
        </p:txBody>
      </p:sp>
    </p:spTree>
    <p:extLst>
      <p:ext uri="{BB962C8B-B14F-4D97-AF65-F5344CB8AC3E}">
        <p14:creationId xmlns:p14="http://schemas.microsoft.com/office/powerpoint/2010/main" val="15982237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22478-292C-E19E-7273-0849894BBFFF}"/>
              </a:ext>
            </a:extLst>
          </p:cNvPr>
          <p:cNvSpPr>
            <a:spLocks noGrp="1"/>
          </p:cNvSpPr>
          <p:nvPr>
            <p:ph type="title"/>
          </p:nvPr>
        </p:nvSpPr>
        <p:spPr/>
        <p:txBody>
          <a:bodyPr/>
          <a:lstStyle/>
          <a:p>
            <a:r>
              <a:rPr lang="en-US" dirty="0"/>
              <a:t>DynamoDB Accelerator</a:t>
            </a:r>
            <a:endParaRPr lang="en-IN" dirty="0"/>
          </a:p>
        </p:txBody>
      </p:sp>
      <p:sp>
        <p:nvSpPr>
          <p:cNvPr id="3" name="Content Placeholder 2">
            <a:extLst>
              <a:ext uri="{FF2B5EF4-FFF2-40B4-BE49-F238E27FC236}">
                <a16:creationId xmlns:a16="http://schemas.microsoft.com/office/drawing/2014/main" id="{8A9C2F3A-3B32-3B3F-BBB4-4D2F209953BA}"/>
              </a:ext>
            </a:extLst>
          </p:cNvPr>
          <p:cNvSpPr>
            <a:spLocks noGrp="1"/>
          </p:cNvSpPr>
          <p:nvPr>
            <p:ph idx="1"/>
          </p:nvPr>
        </p:nvSpPr>
        <p:spPr>
          <a:xfrm>
            <a:off x="1154954" y="2603500"/>
            <a:ext cx="10775109" cy="4083050"/>
          </a:xfrm>
        </p:spPr>
        <p:txBody>
          <a:bodyPr/>
          <a:lstStyle/>
          <a:p>
            <a:r>
              <a:rPr lang="en-US" dirty="0"/>
              <a:t>Provide Microsecond latency</a:t>
            </a:r>
          </a:p>
          <a:p>
            <a:r>
              <a:rPr lang="en-US" dirty="0"/>
              <a:t>DynamoDB Accelerator (DAX) is an in-memory cache that delivers fast read performance for your tables at scale by enabling you to use a fully managed in-memory cache. </a:t>
            </a:r>
          </a:p>
          <a:p>
            <a:r>
              <a:rPr lang="en-US" dirty="0"/>
              <a:t>Can improve the read performance of your DynamoDB tables by up to 10 times—taking the time required for reads from milliseconds to microseconds, even at millions of requests per second.</a:t>
            </a:r>
            <a:endParaRPr lang="en-IN" dirty="0"/>
          </a:p>
        </p:txBody>
      </p:sp>
    </p:spTree>
    <p:extLst>
      <p:ext uri="{BB962C8B-B14F-4D97-AF65-F5344CB8AC3E}">
        <p14:creationId xmlns:p14="http://schemas.microsoft.com/office/powerpoint/2010/main" val="38197738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759A742-3F35-189E-B86C-97827BFE0C0B}"/>
              </a:ext>
            </a:extLst>
          </p:cNvPr>
          <p:cNvPicPr>
            <a:picLocks noChangeAspect="1"/>
          </p:cNvPicPr>
          <p:nvPr/>
        </p:nvPicPr>
        <p:blipFill>
          <a:blip r:embed="rId2"/>
          <a:stretch>
            <a:fillRect/>
          </a:stretch>
        </p:blipFill>
        <p:spPr>
          <a:xfrm>
            <a:off x="622329" y="609813"/>
            <a:ext cx="11250583" cy="5638374"/>
          </a:xfrm>
          <a:prstGeom prst="rect">
            <a:avLst/>
          </a:prstGeom>
        </p:spPr>
      </p:pic>
    </p:spTree>
    <p:extLst>
      <p:ext uri="{BB962C8B-B14F-4D97-AF65-F5344CB8AC3E}">
        <p14:creationId xmlns:p14="http://schemas.microsoft.com/office/powerpoint/2010/main" val="5862941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5372F67-F1C1-F45E-8AE0-3BB8D1FD8B4B}"/>
              </a:ext>
            </a:extLst>
          </p:cNvPr>
          <p:cNvPicPr>
            <a:picLocks noChangeAspect="1"/>
          </p:cNvPicPr>
          <p:nvPr/>
        </p:nvPicPr>
        <p:blipFill>
          <a:blip r:embed="rId2"/>
          <a:stretch>
            <a:fillRect/>
          </a:stretch>
        </p:blipFill>
        <p:spPr>
          <a:xfrm>
            <a:off x="0" y="523256"/>
            <a:ext cx="12192000" cy="5811488"/>
          </a:xfrm>
          <a:prstGeom prst="rect">
            <a:avLst/>
          </a:prstGeom>
        </p:spPr>
      </p:pic>
    </p:spTree>
    <p:extLst>
      <p:ext uri="{BB962C8B-B14F-4D97-AF65-F5344CB8AC3E}">
        <p14:creationId xmlns:p14="http://schemas.microsoft.com/office/powerpoint/2010/main" val="29294000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22478-292C-E19E-7273-0849894BBFFF}"/>
              </a:ext>
            </a:extLst>
          </p:cNvPr>
          <p:cNvSpPr>
            <a:spLocks noGrp="1"/>
          </p:cNvSpPr>
          <p:nvPr>
            <p:ph type="title"/>
          </p:nvPr>
        </p:nvSpPr>
        <p:spPr/>
        <p:txBody>
          <a:bodyPr/>
          <a:lstStyle/>
          <a:p>
            <a:r>
              <a:rPr lang="en-US" dirty="0"/>
              <a:t>Automated global replication with global tables</a:t>
            </a:r>
            <a:endParaRPr lang="en-IN" dirty="0"/>
          </a:p>
        </p:txBody>
      </p:sp>
      <p:sp>
        <p:nvSpPr>
          <p:cNvPr id="3" name="Content Placeholder 2">
            <a:extLst>
              <a:ext uri="{FF2B5EF4-FFF2-40B4-BE49-F238E27FC236}">
                <a16:creationId xmlns:a16="http://schemas.microsoft.com/office/drawing/2014/main" id="{8A9C2F3A-3B32-3B3F-BBB4-4D2F209953BA}"/>
              </a:ext>
            </a:extLst>
          </p:cNvPr>
          <p:cNvSpPr>
            <a:spLocks noGrp="1"/>
          </p:cNvSpPr>
          <p:nvPr>
            <p:ph idx="1"/>
          </p:nvPr>
        </p:nvSpPr>
        <p:spPr>
          <a:xfrm>
            <a:off x="1154954" y="2603500"/>
            <a:ext cx="10775109" cy="4083050"/>
          </a:xfrm>
        </p:spPr>
        <p:txBody>
          <a:bodyPr/>
          <a:lstStyle/>
          <a:p>
            <a:r>
              <a:rPr lang="en-US" dirty="0"/>
              <a:t>DynamoDB global tables replicate your data automatically across your choice of AWS Regions and automatically scale capacity to accommodate your workloads. </a:t>
            </a:r>
          </a:p>
          <a:p>
            <a:r>
              <a:rPr lang="en-US" dirty="0"/>
              <a:t>With global tables, your globally distributed applications can access data locally in the selected Regions to get single-digit millisecond read and write performance.</a:t>
            </a:r>
            <a:endParaRPr lang="en-IN" dirty="0"/>
          </a:p>
        </p:txBody>
      </p:sp>
    </p:spTree>
    <p:extLst>
      <p:ext uri="{BB962C8B-B14F-4D97-AF65-F5344CB8AC3E}">
        <p14:creationId xmlns:p14="http://schemas.microsoft.com/office/powerpoint/2010/main" val="40876918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C1AA3F-573E-CE94-F5E4-2D699706D61A}"/>
              </a:ext>
            </a:extLst>
          </p:cNvPr>
          <p:cNvPicPr>
            <a:picLocks noChangeAspect="1"/>
          </p:cNvPicPr>
          <p:nvPr/>
        </p:nvPicPr>
        <p:blipFill>
          <a:blip r:embed="rId2"/>
          <a:stretch>
            <a:fillRect/>
          </a:stretch>
        </p:blipFill>
        <p:spPr>
          <a:xfrm>
            <a:off x="214312" y="617676"/>
            <a:ext cx="11744325" cy="6011724"/>
          </a:xfrm>
          <a:prstGeom prst="rect">
            <a:avLst/>
          </a:prstGeom>
        </p:spPr>
      </p:pic>
    </p:spTree>
    <p:extLst>
      <p:ext uri="{BB962C8B-B14F-4D97-AF65-F5344CB8AC3E}">
        <p14:creationId xmlns:p14="http://schemas.microsoft.com/office/powerpoint/2010/main" val="24285728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22478-292C-E19E-7273-0849894BBFFF}"/>
              </a:ext>
            </a:extLst>
          </p:cNvPr>
          <p:cNvSpPr>
            <a:spLocks noGrp="1"/>
          </p:cNvSpPr>
          <p:nvPr>
            <p:ph type="title"/>
          </p:nvPr>
        </p:nvSpPr>
        <p:spPr/>
        <p:txBody>
          <a:bodyPr/>
          <a:lstStyle/>
          <a:p>
            <a:r>
              <a:rPr lang="en-US" dirty="0"/>
              <a:t>Streaming</a:t>
            </a:r>
            <a:endParaRPr lang="en-IN" dirty="0"/>
          </a:p>
        </p:txBody>
      </p:sp>
      <p:sp>
        <p:nvSpPr>
          <p:cNvPr id="3" name="Content Placeholder 2">
            <a:extLst>
              <a:ext uri="{FF2B5EF4-FFF2-40B4-BE49-F238E27FC236}">
                <a16:creationId xmlns:a16="http://schemas.microsoft.com/office/drawing/2014/main" id="{8A9C2F3A-3B32-3B3F-BBB4-4D2F209953BA}"/>
              </a:ext>
            </a:extLst>
          </p:cNvPr>
          <p:cNvSpPr>
            <a:spLocks noGrp="1"/>
          </p:cNvSpPr>
          <p:nvPr>
            <p:ph idx="1"/>
          </p:nvPr>
        </p:nvSpPr>
        <p:spPr>
          <a:xfrm>
            <a:off x="1154954" y="2603500"/>
            <a:ext cx="10775109" cy="4083050"/>
          </a:xfrm>
        </p:spPr>
        <p:txBody>
          <a:bodyPr/>
          <a:lstStyle/>
          <a:p>
            <a:r>
              <a:rPr lang="en-US" dirty="0"/>
              <a:t>Advanced streaming applications with Kinesis Data Streams for DynamoDB</a:t>
            </a:r>
          </a:p>
          <a:p>
            <a:r>
              <a:rPr lang="en-US" dirty="0"/>
              <a:t>Amazon Kinesis Data Streams for DynamoDB captures item-level changes in your DynamoDB tables as a Kinesis data stream. </a:t>
            </a:r>
          </a:p>
          <a:p>
            <a:r>
              <a:rPr lang="en-US" dirty="0"/>
              <a:t>Build advanced streaming applications such as real-time log aggregation, real-time business analytics, and IoT data capture. </a:t>
            </a:r>
          </a:p>
          <a:p>
            <a:r>
              <a:rPr lang="en-US" dirty="0"/>
              <a:t>Through Kinesis Data Streams, also can use Amazon Kinesis Data Firehose to deliver DynamoDB data automatically to other AWS services.</a:t>
            </a:r>
            <a:endParaRPr lang="en-IN" dirty="0"/>
          </a:p>
        </p:txBody>
      </p:sp>
    </p:spTree>
    <p:extLst>
      <p:ext uri="{BB962C8B-B14F-4D97-AF65-F5344CB8AC3E}">
        <p14:creationId xmlns:p14="http://schemas.microsoft.com/office/powerpoint/2010/main" val="3540144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22478-292C-E19E-7273-0849894BBFFF}"/>
              </a:ext>
            </a:extLst>
          </p:cNvPr>
          <p:cNvSpPr>
            <a:spLocks noGrp="1"/>
          </p:cNvSpPr>
          <p:nvPr>
            <p:ph type="title"/>
          </p:nvPr>
        </p:nvSpPr>
        <p:spPr/>
        <p:txBody>
          <a:bodyPr/>
          <a:lstStyle/>
          <a:p>
            <a:r>
              <a:rPr lang="en-IN" dirty="0"/>
              <a:t>Serverless</a:t>
            </a:r>
          </a:p>
        </p:txBody>
      </p:sp>
      <p:sp>
        <p:nvSpPr>
          <p:cNvPr id="3" name="Content Placeholder 2">
            <a:extLst>
              <a:ext uri="{FF2B5EF4-FFF2-40B4-BE49-F238E27FC236}">
                <a16:creationId xmlns:a16="http://schemas.microsoft.com/office/drawing/2014/main" id="{8A9C2F3A-3B32-3B3F-BBB4-4D2F209953BA}"/>
              </a:ext>
            </a:extLst>
          </p:cNvPr>
          <p:cNvSpPr>
            <a:spLocks noGrp="1"/>
          </p:cNvSpPr>
          <p:nvPr>
            <p:ph idx="1"/>
          </p:nvPr>
        </p:nvSpPr>
        <p:spPr>
          <a:xfrm>
            <a:off x="1154954" y="2603500"/>
            <a:ext cx="10775109" cy="4083050"/>
          </a:xfrm>
        </p:spPr>
        <p:txBody>
          <a:bodyPr/>
          <a:lstStyle/>
          <a:p>
            <a:pPr algn="l"/>
            <a:r>
              <a:rPr lang="en-US" b="0" i="0" dirty="0">
                <a:solidFill>
                  <a:srgbClr val="333333"/>
                </a:solidFill>
                <a:effectLst/>
                <a:latin typeface="AmazonEmber"/>
              </a:rPr>
              <a:t>With DynamoDB, there are no servers to provision, patch, or manage, and no software to install, maintain, or operate. </a:t>
            </a:r>
          </a:p>
          <a:p>
            <a:pPr algn="l"/>
            <a:r>
              <a:rPr lang="en-US" b="0" i="0" dirty="0">
                <a:solidFill>
                  <a:srgbClr val="333333"/>
                </a:solidFill>
                <a:effectLst/>
                <a:latin typeface="AmazonEmber"/>
              </a:rPr>
              <a:t>DynamoDB automatically scales tables to adjust for capacity and maintains performance with zero administration. </a:t>
            </a:r>
          </a:p>
          <a:p>
            <a:pPr algn="l"/>
            <a:r>
              <a:rPr lang="en-US" b="0" i="0" dirty="0">
                <a:solidFill>
                  <a:srgbClr val="333333"/>
                </a:solidFill>
                <a:effectLst/>
                <a:latin typeface="AmazonEmber"/>
              </a:rPr>
              <a:t>Availability and fault tolerance are built in, eliminating the need to architect your applications for these capabilities.</a:t>
            </a:r>
          </a:p>
          <a:p>
            <a:endParaRPr lang="en-IN" dirty="0"/>
          </a:p>
        </p:txBody>
      </p:sp>
    </p:spTree>
    <p:extLst>
      <p:ext uri="{BB962C8B-B14F-4D97-AF65-F5344CB8AC3E}">
        <p14:creationId xmlns:p14="http://schemas.microsoft.com/office/powerpoint/2010/main" val="15671962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BE465A2-5D61-27A6-A5D7-D4534D210738}"/>
              </a:ext>
            </a:extLst>
          </p:cNvPr>
          <p:cNvPicPr>
            <a:picLocks noChangeAspect="1"/>
          </p:cNvPicPr>
          <p:nvPr/>
        </p:nvPicPr>
        <p:blipFill>
          <a:blip r:embed="rId2"/>
          <a:stretch>
            <a:fillRect/>
          </a:stretch>
        </p:blipFill>
        <p:spPr>
          <a:xfrm>
            <a:off x="0" y="289065"/>
            <a:ext cx="12192000" cy="6279870"/>
          </a:xfrm>
          <a:prstGeom prst="rect">
            <a:avLst/>
          </a:prstGeom>
        </p:spPr>
      </p:pic>
    </p:spTree>
    <p:extLst>
      <p:ext uri="{BB962C8B-B14F-4D97-AF65-F5344CB8AC3E}">
        <p14:creationId xmlns:p14="http://schemas.microsoft.com/office/powerpoint/2010/main" val="42498244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5AD103C-4E04-92CA-08B9-F2461E34D4CE}"/>
              </a:ext>
            </a:extLst>
          </p:cNvPr>
          <p:cNvPicPr>
            <a:picLocks noChangeAspect="1"/>
          </p:cNvPicPr>
          <p:nvPr/>
        </p:nvPicPr>
        <p:blipFill>
          <a:blip r:embed="rId2"/>
          <a:stretch>
            <a:fillRect/>
          </a:stretch>
        </p:blipFill>
        <p:spPr>
          <a:xfrm>
            <a:off x="0" y="376282"/>
            <a:ext cx="12192000" cy="6105436"/>
          </a:xfrm>
          <a:prstGeom prst="rect">
            <a:avLst/>
          </a:prstGeom>
        </p:spPr>
      </p:pic>
    </p:spTree>
    <p:extLst>
      <p:ext uri="{BB962C8B-B14F-4D97-AF65-F5344CB8AC3E}">
        <p14:creationId xmlns:p14="http://schemas.microsoft.com/office/powerpoint/2010/main" val="22324841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073FB20-6096-A49A-2B31-1C2D301E35BA}"/>
              </a:ext>
            </a:extLst>
          </p:cNvPr>
          <p:cNvPicPr>
            <a:picLocks noChangeAspect="1"/>
          </p:cNvPicPr>
          <p:nvPr/>
        </p:nvPicPr>
        <p:blipFill>
          <a:blip r:embed="rId2"/>
          <a:stretch>
            <a:fillRect/>
          </a:stretch>
        </p:blipFill>
        <p:spPr>
          <a:xfrm>
            <a:off x="0" y="600518"/>
            <a:ext cx="12192000" cy="5714116"/>
          </a:xfrm>
          <a:prstGeom prst="rect">
            <a:avLst/>
          </a:prstGeom>
        </p:spPr>
      </p:pic>
    </p:spTree>
    <p:extLst>
      <p:ext uri="{BB962C8B-B14F-4D97-AF65-F5344CB8AC3E}">
        <p14:creationId xmlns:p14="http://schemas.microsoft.com/office/powerpoint/2010/main" val="36348154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7F66CF-6F39-D3F8-7050-8481F5C5F46F}"/>
              </a:ext>
            </a:extLst>
          </p:cNvPr>
          <p:cNvSpPr>
            <a:spLocks noGrp="1"/>
          </p:cNvSpPr>
          <p:nvPr>
            <p:ph type="title"/>
          </p:nvPr>
        </p:nvSpPr>
        <p:spPr/>
        <p:txBody>
          <a:bodyPr/>
          <a:lstStyle/>
          <a:p>
            <a:r>
              <a:rPr lang="en-IN" dirty="0"/>
              <a:t>Amazon DynamoDB</a:t>
            </a:r>
          </a:p>
        </p:txBody>
      </p:sp>
      <p:sp>
        <p:nvSpPr>
          <p:cNvPr id="4" name="Text Placeholder 3">
            <a:extLst>
              <a:ext uri="{FF2B5EF4-FFF2-40B4-BE49-F238E27FC236}">
                <a16:creationId xmlns:a16="http://schemas.microsoft.com/office/drawing/2014/main" id="{9611CFB8-497B-3CC6-022D-DA5D5F592A51}"/>
              </a:ext>
            </a:extLst>
          </p:cNvPr>
          <p:cNvSpPr>
            <a:spLocks noGrp="1"/>
          </p:cNvSpPr>
          <p:nvPr>
            <p:ph type="body" sz="half" idx="13"/>
          </p:nvPr>
        </p:nvSpPr>
        <p:spPr/>
        <p:txBody>
          <a:bodyPr>
            <a:normAutofit fontScale="85000" lnSpcReduction="10000"/>
          </a:bodyPr>
          <a:lstStyle/>
          <a:p>
            <a:r>
              <a:rPr lang="en-IN" sz="1600" dirty="0"/>
              <a:t>Fast, flexible NoSQL database service for single-digit millisecond performance at any scale</a:t>
            </a:r>
          </a:p>
          <a:p>
            <a:endParaRPr lang="en-IN" sz="1600" dirty="0"/>
          </a:p>
        </p:txBody>
      </p:sp>
      <p:sp>
        <p:nvSpPr>
          <p:cNvPr id="3" name="Content Placeholder 2">
            <a:extLst>
              <a:ext uri="{FF2B5EF4-FFF2-40B4-BE49-F238E27FC236}">
                <a16:creationId xmlns:a16="http://schemas.microsoft.com/office/drawing/2014/main" id="{156AA6B1-1537-3E24-0053-220B516EB040}"/>
              </a:ext>
            </a:extLst>
          </p:cNvPr>
          <p:cNvSpPr>
            <a:spLocks noGrp="1"/>
          </p:cNvSpPr>
          <p:nvPr>
            <p:ph type="body" sz="half" idx="2"/>
          </p:nvPr>
        </p:nvSpPr>
        <p:spPr/>
        <p:txBody>
          <a:bodyPr/>
          <a:lstStyle/>
          <a:p>
            <a:endParaRPr lang="en-IN" dirty="0"/>
          </a:p>
        </p:txBody>
      </p:sp>
    </p:spTree>
    <p:extLst>
      <p:ext uri="{BB962C8B-B14F-4D97-AF65-F5344CB8AC3E}">
        <p14:creationId xmlns:p14="http://schemas.microsoft.com/office/powerpoint/2010/main" val="62211871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7F69896-C671-8BC3-6AE8-28F9243462C5}"/>
              </a:ext>
            </a:extLst>
          </p:cNvPr>
          <p:cNvPicPr>
            <a:picLocks noChangeAspect="1"/>
          </p:cNvPicPr>
          <p:nvPr/>
        </p:nvPicPr>
        <p:blipFill>
          <a:blip r:embed="rId2"/>
          <a:stretch>
            <a:fillRect/>
          </a:stretch>
        </p:blipFill>
        <p:spPr>
          <a:xfrm>
            <a:off x="273468" y="517598"/>
            <a:ext cx="11499432" cy="5897490"/>
          </a:xfrm>
          <a:prstGeom prst="rect">
            <a:avLst/>
          </a:prstGeom>
        </p:spPr>
      </p:pic>
    </p:spTree>
    <p:extLst>
      <p:ext uri="{BB962C8B-B14F-4D97-AF65-F5344CB8AC3E}">
        <p14:creationId xmlns:p14="http://schemas.microsoft.com/office/powerpoint/2010/main" val="203067214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22478-292C-E19E-7273-0849894BBFFF}"/>
              </a:ext>
            </a:extLst>
          </p:cNvPr>
          <p:cNvSpPr>
            <a:spLocks noGrp="1"/>
          </p:cNvSpPr>
          <p:nvPr>
            <p:ph type="title"/>
          </p:nvPr>
        </p:nvSpPr>
        <p:spPr/>
        <p:txBody>
          <a:bodyPr/>
          <a:lstStyle/>
          <a:p>
            <a:r>
              <a:rPr lang="en-IN" dirty="0"/>
              <a:t>Read/write capacity modes</a:t>
            </a:r>
            <a:br>
              <a:rPr lang="en-IN" dirty="0"/>
            </a:br>
            <a:endParaRPr lang="en-IN" dirty="0"/>
          </a:p>
        </p:txBody>
      </p:sp>
      <p:sp>
        <p:nvSpPr>
          <p:cNvPr id="3" name="Content Placeholder 2">
            <a:extLst>
              <a:ext uri="{FF2B5EF4-FFF2-40B4-BE49-F238E27FC236}">
                <a16:creationId xmlns:a16="http://schemas.microsoft.com/office/drawing/2014/main" id="{8A9C2F3A-3B32-3B3F-BBB4-4D2F209953BA}"/>
              </a:ext>
            </a:extLst>
          </p:cNvPr>
          <p:cNvSpPr>
            <a:spLocks noGrp="1"/>
          </p:cNvSpPr>
          <p:nvPr>
            <p:ph idx="1"/>
          </p:nvPr>
        </p:nvSpPr>
        <p:spPr>
          <a:xfrm>
            <a:off x="1154954" y="2603500"/>
            <a:ext cx="10775109" cy="4083050"/>
          </a:xfrm>
        </p:spPr>
        <p:txBody>
          <a:bodyPr/>
          <a:lstStyle/>
          <a:p>
            <a:pPr algn="l"/>
            <a:r>
              <a:rPr lang="en-US" b="0" i="0" dirty="0">
                <a:solidFill>
                  <a:srgbClr val="333333"/>
                </a:solidFill>
                <a:effectLst/>
                <a:latin typeface="AmazonEmber"/>
              </a:rPr>
              <a:t>DynamoDB provides capacity modes for each table: on-demand and provisioned. </a:t>
            </a:r>
          </a:p>
          <a:p>
            <a:pPr algn="l"/>
            <a:r>
              <a:rPr lang="en-US" b="0" i="0" dirty="0">
                <a:solidFill>
                  <a:srgbClr val="333333"/>
                </a:solidFill>
                <a:effectLst/>
                <a:latin typeface="AmazonEmber"/>
              </a:rPr>
              <a:t>For workloads that are less predictable for which you are unsure whether you'll have high utilization, on-demand capacity mode takes care of managing capacity for you, and you pay only for what you consume.</a:t>
            </a:r>
          </a:p>
          <a:p>
            <a:pPr algn="l"/>
            <a:r>
              <a:rPr lang="en-US" b="0" i="0" dirty="0">
                <a:solidFill>
                  <a:srgbClr val="333333"/>
                </a:solidFill>
                <a:effectLst/>
                <a:latin typeface="AmazonEmber"/>
              </a:rPr>
              <a:t>Tables using provisioned capacity mode require you to set read and write capacity. </a:t>
            </a:r>
          </a:p>
          <a:p>
            <a:pPr algn="l"/>
            <a:r>
              <a:rPr lang="en-US" b="0" i="0" dirty="0">
                <a:solidFill>
                  <a:srgbClr val="333333"/>
                </a:solidFill>
                <a:effectLst/>
                <a:latin typeface="AmazonEmber"/>
              </a:rPr>
              <a:t>Provisioned capacity mode is more cost effective when you’re confident you’ll have decent utilization of the provisioned capacity you specify</a:t>
            </a:r>
          </a:p>
          <a:p>
            <a:endParaRPr lang="en-IN" dirty="0"/>
          </a:p>
        </p:txBody>
      </p:sp>
    </p:spTree>
    <p:extLst>
      <p:ext uri="{BB962C8B-B14F-4D97-AF65-F5344CB8AC3E}">
        <p14:creationId xmlns:p14="http://schemas.microsoft.com/office/powerpoint/2010/main" val="21237667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05706F7-4478-4D92-94A8-CE9B2AC5D47D}"/>
              </a:ext>
            </a:extLst>
          </p:cNvPr>
          <p:cNvPicPr>
            <a:picLocks noChangeAspect="1"/>
          </p:cNvPicPr>
          <p:nvPr/>
        </p:nvPicPr>
        <p:blipFill>
          <a:blip r:embed="rId2"/>
          <a:stretch>
            <a:fillRect/>
          </a:stretch>
        </p:blipFill>
        <p:spPr>
          <a:xfrm>
            <a:off x="847804" y="1309409"/>
            <a:ext cx="10896521" cy="5390232"/>
          </a:xfrm>
          <a:prstGeom prst="rect">
            <a:avLst/>
          </a:prstGeom>
        </p:spPr>
      </p:pic>
    </p:spTree>
    <p:extLst>
      <p:ext uri="{BB962C8B-B14F-4D97-AF65-F5344CB8AC3E}">
        <p14:creationId xmlns:p14="http://schemas.microsoft.com/office/powerpoint/2010/main" val="247025177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22478-292C-E19E-7273-0849894BBFFF}"/>
              </a:ext>
            </a:extLst>
          </p:cNvPr>
          <p:cNvSpPr>
            <a:spLocks noGrp="1"/>
          </p:cNvSpPr>
          <p:nvPr>
            <p:ph type="title"/>
          </p:nvPr>
        </p:nvSpPr>
        <p:spPr/>
        <p:txBody>
          <a:bodyPr/>
          <a:lstStyle/>
          <a:p>
            <a:r>
              <a:rPr lang="en-IN" dirty="0"/>
              <a:t>On-demand mode</a:t>
            </a:r>
          </a:p>
        </p:txBody>
      </p:sp>
      <p:sp>
        <p:nvSpPr>
          <p:cNvPr id="3" name="Content Placeholder 2">
            <a:extLst>
              <a:ext uri="{FF2B5EF4-FFF2-40B4-BE49-F238E27FC236}">
                <a16:creationId xmlns:a16="http://schemas.microsoft.com/office/drawing/2014/main" id="{8A9C2F3A-3B32-3B3F-BBB4-4D2F209953BA}"/>
              </a:ext>
            </a:extLst>
          </p:cNvPr>
          <p:cNvSpPr>
            <a:spLocks noGrp="1"/>
          </p:cNvSpPr>
          <p:nvPr>
            <p:ph idx="1"/>
          </p:nvPr>
        </p:nvSpPr>
        <p:spPr>
          <a:xfrm>
            <a:off x="1154954" y="2603500"/>
            <a:ext cx="10775109" cy="4083050"/>
          </a:xfrm>
        </p:spPr>
        <p:txBody>
          <a:bodyPr/>
          <a:lstStyle/>
          <a:p>
            <a:pPr algn="l"/>
            <a:r>
              <a:rPr lang="en-US" b="0" i="0" dirty="0">
                <a:solidFill>
                  <a:srgbClr val="333333"/>
                </a:solidFill>
                <a:effectLst/>
                <a:latin typeface="AmazonEmber"/>
              </a:rPr>
              <a:t>For tables using on-demand capacity mode, DynamoDB instantly accommodates your workloads as they ramp up or down to any previously reached traffic level. </a:t>
            </a:r>
          </a:p>
          <a:p>
            <a:pPr algn="l"/>
            <a:r>
              <a:rPr lang="en-US" b="0" i="0" dirty="0">
                <a:solidFill>
                  <a:srgbClr val="333333"/>
                </a:solidFill>
                <a:effectLst/>
                <a:latin typeface="AmazonEmber"/>
              </a:rPr>
              <a:t>If a workload’s traffic level hits a new peak, DynamoDB adapts rapidly to accommodate the workload.</a:t>
            </a:r>
          </a:p>
          <a:p>
            <a:pPr algn="l"/>
            <a:r>
              <a:rPr lang="en-US" dirty="0">
                <a:solidFill>
                  <a:srgbClr val="333333"/>
                </a:solidFill>
                <a:latin typeface="AmazonEmber"/>
              </a:rPr>
              <a:t>C</a:t>
            </a:r>
            <a:r>
              <a:rPr lang="en-US" b="0" i="0" dirty="0">
                <a:solidFill>
                  <a:srgbClr val="333333"/>
                </a:solidFill>
                <a:effectLst/>
                <a:latin typeface="AmazonEmber"/>
              </a:rPr>
              <a:t>an use on-demand capacity mode for both new and existing tables, and can continue using the existing DynamoDB APIs without changing code.</a:t>
            </a:r>
          </a:p>
          <a:p>
            <a:endParaRPr lang="en-IN" dirty="0"/>
          </a:p>
        </p:txBody>
      </p:sp>
    </p:spTree>
    <p:extLst>
      <p:ext uri="{BB962C8B-B14F-4D97-AF65-F5344CB8AC3E}">
        <p14:creationId xmlns:p14="http://schemas.microsoft.com/office/powerpoint/2010/main" val="218521230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22478-292C-E19E-7273-0849894BBFFF}"/>
              </a:ext>
            </a:extLst>
          </p:cNvPr>
          <p:cNvSpPr>
            <a:spLocks noGrp="1"/>
          </p:cNvSpPr>
          <p:nvPr>
            <p:ph type="title"/>
          </p:nvPr>
        </p:nvSpPr>
        <p:spPr/>
        <p:txBody>
          <a:bodyPr/>
          <a:lstStyle/>
          <a:p>
            <a:r>
              <a:rPr lang="en-IN" dirty="0"/>
              <a:t>Auto scaling</a:t>
            </a:r>
          </a:p>
        </p:txBody>
      </p:sp>
      <p:sp>
        <p:nvSpPr>
          <p:cNvPr id="3" name="Content Placeholder 2">
            <a:extLst>
              <a:ext uri="{FF2B5EF4-FFF2-40B4-BE49-F238E27FC236}">
                <a16:creationId xmlns:a16="http://schemas.microsoft.com/office/drawing/2014/main" id="{8A9C2F3A-3B32-3B3F-BBB4-4D2F209953BA}"/>
              </a:ext>
            </a:extLst>
          </p:cNvPr>
          <p:cNvSpPr>
            <a:spLocks noGrp="1"/>
          </p:cNvSpPr>
          <p:nvPr>
            <p:ph idx="1"/>
          </p:nvPr>
        </p:nvSpPr>
        <p:spPr>
          <a:xfrm>
            <a:off x="1154954" y="2603500"/>
            <a:ext cx="10775109" cy="4083050"/>
          </a:xfrm>
        </p:spPr>
        <p:txBody>
          <a:bodyPr/>
          <a:lstStyle/>
          <a:p>
            <a:pPr algn="l"/>
            <a:r>
              <a:rPr lang="en-US" b="0" i="0" dirty="0">
                <a:solidFill>
                  <a:srgbClr val="333333"/>
                </a:solidFill>
                <a:effectLst/>
                <a:latin typeface="AmazonEmber"/>
              </a:rPr>
              <a:t>For tables using provisioned capacity, DynamoDB delivers automatic scaling of throughput and storage based on your previously set capacity by monitoring the performance usage of your application. </a:t>
            </a:r>
          </a:p>
          <a:p>
            <a:pPr algn="l"/>
            <a:r>
              <a:rPr lang="en-US" b="0" i="0" dirty="0">
                <a:solidFill>
                  <a:srgbClr val="333333"/>
                </a:solidFill>
                <a:effectLst/>
                <a:latin typeface="AmazonEmber"/>
              </a:rPr>
              <a:t>If your application traffic grows, DynamoDB increases throughput to accommodate the load. </a:t>
            </a:r>
          </a:p>
          <a:p>
            <a:pPr algn="l"/>
            <a:r>
              <a:rPr lang="en-US" b="0" i="0" dirty="0">
                <a:solidFill>
                  <a:srgbClr val="333333"/>
                </a:solidFill>
                <a:effectLst/>
                <a:latin typeface="AmazonEmber"/>
              </a:rPr>
              <a:t>If your application traffic shrinks, DynamoDB scales down so that you pay less for unused capacity.</a:t>
            </a:r>
          </a:p>
          <a:p>
            <a:endParaRPr lang="en-IN" dirty="0"/>
          </a:p>
        </p:txBody>
      </p:sp>
    </p:spTree>
    <p:extLst>
      <p:ext uri="{BB962C8B-B14F-4D97-AF65-F5344CB8AC3E}">
        <p14:creationId xmlns:p14="http://schemas.microsoft.com/office/powerpoint/2010/main" val="11428219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29B67E6-2B1B-472F-E9F5-E9DB547594DA}"/>
              </a:ext>
            </a:extLst>
          </p:cNvPr>
          <p:cNvPicPr>
            <a:picLocks noChangeAspect="1"/>
          </p:cNvPicPr>
          <p:nvPr/>
        </p:nvPicPr>
        <p:blipFill>
          <a:blip r:embed="rId2"/>
          <a:stretch>
            <a:fillRect/>
          </a:stretch>
        </p:blipFill>
        <p:spPr>
          <a:xfrm>
            <a:off x="0" y="333744"/>
            <a:ext cx="12192000" cy="6190512"/>
          </a:xfrm>
          <a:prstGeom prst="rect">
            <a:avLst/>
          </a:prstGeom>
        </p:spPr>
      </p:pic>
    </p:spTree>
    <p:extLst>
      <p:ext uri="{BB962C8B-B14F-4D97-AF65-F5344CB8AC3E}">
        <p14:creationId xmlns:p14="http://schemas.microsoft.com/office/powerpoint/2010/main" val="36178543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721BF31-5AC5-4C13-99D9-4C4FC954949B}"/>
              </a:ext>
            </a:extLst>
          </p:cNvPr>
          <p:cNvPicPr>
            <a:picLocks noChangeAspect="1"/>
          </p:cNvPicPr>
          <p:nvPr/>
        </p:nvPicPr>
        <p:blipFill>
          <a:blip r:embed="rId2"/>
          <a:stretch>
            <a:fillRect/>
          </a:stretch>
        </p:blipFill>
        <p:spPr>
          <a:xfrm>
            <a:off x="342097" y="313890"/>
            <a:ext cx="11507806" cy="6230219"/>
          </a:xfrm>
          <a:prstGeom prst="rect">
            <a:avLst/>
          </a:prstGeom>
        </p:spPr>
      </p:pic>
    </p:spTree>
    <p:extLst>
      <p:ext uri="{BB962C8B-B14F-4D97-AF65-F5344CB8AC3E}">
        <p14:creationId xmlns:p14="http://schemas.microsoft.com/office/powerpoint/2010/main" val="156525226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03A9833-62DC-370E-682B-5E973E9CC307}"/>
              </a:ext>
            </a:extLst>
          </p:cNvPr>
          <p:cNvPicPr>
            <a:picLocks noChangeAspect="1"/>
          </p:cNvPicPr>
          <p:nvPr/>
        </p:nvPicPr>
        <p:blipFill>
          <a:blip r:embed="rId2"/>
          <a:stretch>
            <a:fillRect/>
          </a:stretch>
        </p:blipFill>
        <p:spPr>
          <a:xfrm>
            <a:off x="65833" y="490127"/>
            <a:ext cx="12060333" cy="5877745"/>
          </a:xfrm>
          <a:prstGeom prst="rect">
            <a:avLst/>
          </a:prstGeom>
        </p:spPr>
      </p:pic>
    </p:spTree>
    <p:extLst>
      <p:ext uri="{BB962C8B-B14F-4D97-AF65-F5344CB8AC3E}">
        <p14:creationId xmlns:p14="http://schemas.microsoft.com/office/powerpoint/2010/main" val="33332372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D5C198D-226A-984D-556A-5FDE4038A1F6}"/>
              </a:ext>
            </a:extLst>
          </p:cNvPr>
          <p:cNvPicPr>
            <a:picLocks noChangeAspect="1"/>
          </p:cNvPicPr>
          <p:nvPr/>
        </p:nvPicPr>
        <p:blipFill>
          <a:blip r:embed="rId2"/>
          <a:stretch>
            <a:fillRect/>
          </a:stretch>
        </p:blipFill>
        <p:spPr>
          <a:xfrm>
            <a:off x="557214" y="624106"/>
            <a:ext cx="11025740" cy="5705257"/>
          </a:xfrm>
          <a:prstGeom prst="rect">
            <a:avLst/>
          </a:prstGeom>
        </p:spPr>
      </p:pic>
    </p:spTree>
    <p:extLst>
      <p:ext uri="{BB962C8B-B14F-4D97-AF65-F5344CB8AC3E}">
        <p14:creationId xmlns:p14="http://schemas.microsoft.com/office/powerpoint/2010/main" val="102314649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22478-292C-E19E-7273-0849894BBFFF}"/>
              </a:ext>
            </a:extLst>
          </p:cNvPr>
          <p:cNvSpPr>
            <a:spLocks noGrp="1"/>
          </p:cNvSpPr>
          <p:nvPr>
            <p:ph type="title"/>
          </p:nvPr>
        </p:nvSpPr>
        <p:spPr/>
        <p:txBody>
          <a:bodyPr/>
          <a:lstStyle/>
          <a:p>
            <a:r>
              <a:rPr lang="en-IN" dirty="0"/>
              <a:t>Change tracking with triggers</a:t>
            </a:r>
            <a:br>
              <a:rPr lang="en-IN" dirty="0"/>
            </a:br>
            <a:endParaRPr lang="en-IN" dirty="0"/>
          </a:p>
        </p:txBody>
      </p:sp>
      <p:sp>
        <p:nvSpPr>
          <p:cNvPr id="3" name="Content Placeholder 2">
            <a:extLst>
              <a:ext uri="{FF2B5EF4-FFF2-40B4-BE49-F238E27FC236}">
                <a16:creationId xmlns:a16="http://schemas.microsoft.com/office/drawing/2014/main" id="{8A9C2F3A-3B32-3B3F-BBB4-4D2F209953BA}"/>
              </a:ext>
            </a:extLst>
          </p:cNvPr>
          <p:cNvSpPr>
            <a:spLocks noGrp="1"/>
          </p:cNvSpPr>
          <p:nvPr>
            <p:ph idx="1"/>
          </p:nvPr>
        </p:nvSpPr>
        <p:spPr>
          <a:xfrm>
            <a:off x="1154954" y="2603500"/>
            <a:ext cx="10775109" cy="4083050"/>
          </a:xfrm>
        </p:spPr>
        <p:txBody>
          <a:bodyPr/>
          <a:lstStyle/>
          <a:p>
            <a:pPr algn="l"/>
            <a:r>
              <a:rPr lang="en-US" b="0" i="0" dirty="0">
                <a:solidFill>
                  <a:srgbClr val="333333"/>
                </a:solidFill>
                <a:effectLst/>
                <a:latin typeface="AmazonEmber"/>
              </a:rPr>
              <a:t>DynamoDB integrates with AWS Lambda to provide triggers. </a:t>
            </a:r>
          </a:p>
          <a:p>
            <a:pPr algn="l"/>
            <a:r>
              <a:rPr lang="en-US" b="0" i="0" dirty="0">
                <a:solidFill>
                  <a:srgbClr val="333333"/>
                </a:solidFill>
                <a:effectLst/>
                <a:latin typeface="AmazonEmber"/>
              </a:rPr>
              <a:t>Using triggers, can automatically run a custom function when item-level changes in a DynamoDB table are detected. </a:t>
            </a:r>
          </a:p>
          <a:p>
            <a:pPr algn="l"/>
            <a:r>
              <a:rPr lang="en-US" b="0" i="0" dirty="0">
                <a:solidFill>
                  <a:srgbClr val="333333"/>
                </a:solidFill>
                <a:effectLst/>
                <a:latin typeface="AmazonEmber"/>
              </a:rPr>
              <a:t>With triggers, can build applications that react to data modifications in DynamoDB tables. </a:t>
            </a:r>
          </a:p>
          <a:p>
            <a:pPr algn="l"/>
            <a:r>
              <a:rPr lang="en-US" b="0" i="0" dirty="0">
                <a:solidFill>
                  <a:srgbClr val="333333"/>
                </a:solidFill>
                <a:effectLst/>
                <a:latin typeface="AmazonEmber"/>
              </a:rPr>
              <a:t>Lambda function can perform any actions you specify, such as sending a notification or initiating a workflow.</a:t>
            </a:r>
          </a:p>
          <a:p>
            <a:endParaRPr lang="en-IN" dirty="0"/>
          </a:p>
        </p:txBody>
      </p:sp>
    </p:spTree>
    <p:extLst>
      <p:ext uri="{BB962C8B-B14F-4D97-AF65-F5344CB8AC3E}">
        <p14:creationId xmlns:p14="http://schemas.microsoft.com/office/powerpoint/2010/main" val="25727126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9B9650D-4B86-04A3-777E-9105CCE41283}"/>
              </a:ext>
            </a:extLst>
          </p:cNvPr>
          <p:cNvPicPr>
            <a:picLocks noChangeAspect="1"/>
          </p:cNvPicPr>
          <p:nvPr/>
        </p:nvPicPr>
        <p:blipFill>
          <a:blip r:embed="rId2"/>
          <a:stretch>
            <a:fillRect/>
          </a:stretch>
        </p:blipFill>
        <p:spPr>
          <a:xfrm>
            <a:off x="103939" y="537759"/>
            <a:ext cx="11984122" cy="5782482"/>
          </a:xfrm>
          <a:prstGeom prst="rect">
            <a:avLst/>
          </a:prstGeom>
        </p:spPr>
      </p:pic>
    </p:spTree>
    <p:extLst>
      <p:ext uri="{BB962C8B-B14F-4D97-AF65-F5344CB8AC3E}">
        <p14:creationId xmlns:p14="http://schemas.microsoft.com/office/powerpoint/2010/main" val="256567999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32030F-226A-5CC5-F166-9B13F27DAD97}"/>
              </a:ext>
            </a:extLst>
          </p:cNvPr>
          <p:cNvSpPr>
            <a:spLocks noGrp="1"/>
          </p:cNvSpPr>
          <p:nvPr>
            <p:ph type="title"/>
          </p:nvPr>
        </p:nvSpPr>
        <p:spPr/>
        <p:txBody>
          <a:bodyPr/>
          <a:lstStyle/>
          <a:p>
            <a:r>
              <a:rPr lang="en-IN" dirty="0"/>
              <a:t>Enterprise ready</a:t>
            </a:r>
          </a:p>
        </p:txBody>
      </p:sp>
      <p:sp>
        <p:nvSpPr>
          <p:cNvPr id="3" name="Content Placeholder 2">
            <a:extLst>
              <a:ext uri="{FF2B5EF4-FFF2-40B4-BE49-F238E27FC236}">
                <a16:creationId xmlns:a16="http://schemas.microsoft.com/office/drawing/2014/main" id="{7EB04579-AC39-C06F-F920-6A05A3C7A946}"/>
              </a:ext>
            </a:extLst>
          </p:cNvPr>
          <p:cNvSpPr>
            <a:spLocks noGrp="1"/>
          </p:cNvSpPr>
          <p:nvPr>
            <p:ph idx="1"/>
          </p:nvPr>
        </p:nvSpPr>
        <p:spPr>
          <a:xfrm>
            <a:off x="1154954" y="2603500"/>
            <a:ext cx="10703671" cy="4097338"/>
          </a:xfrm>
        </p:spPr>
        <p:txBody>
          <a:bodyPr/>
          <a:lstStyle/>
          <a:p>
            <a:pPr algn="l"/>
            <a:r>
              <a:rPr lang="en-US" b="0" i="0" dirty="0">
                <a:solidFill>
                  <a:srgbClr val="333333"/>
                </a:solidFill>
                <a:effectLst/>
                <a:latin typeface="AmazonEmber"/>
              </a:rPr>
              <a:t>DynamoDB is built for mission-critical workloads, including support for atomicity, consistency, isolation, and durability (ACID) transactions for a broad set of applications that require complex business logic. </a:t>
            </a:r>
          </a:p>
          <a:p>
            <a:pPr algn="l"/>
            <a:r>
              <a:rPr lang="en-US" b="0" i="0" dirty="0">
                <a:solidFill>
                  <a:srgbClr val="333333"/>
                </a:solidFill>
                <a:effectLst/>
                <a:latin typeface="AmazonEmber"/>
              </a:rPr>
              <a:t>DynamoDB helps secure your data with encryption and continuously backs up your data for protection, with guaranteed reliability through a </a:t>
            </a:r>
            <a:r>
              <a:rPr lang="en-US" b="0" i="0" u="sng" dirty="0">
                <a:solidFill>
                  <a:srgbClr val="0972D3"/>
                </a:solidFill>
                <a:effectLst/>
                <a:latin typeface="AmazonEmber"/>
              </a:rPr>
              <a:t>service level agreement</a:t>
            </a:r>
            <a:r>
              <a:rPr lang="en-US" b="0" i="0" dirty="0">
                <a:solidFill>
                  <a:srgbClr val="333333"/>
                </a:solidFill>
                <a:effectLst/>
                <a:latin typeface="AmazonEmber"/>
              </a:rPr>
              <a:t>.</a:t>
            </a:r>
          </a:p>
          <a:p>
            <a:endParaRPr lang="en-IN" dirty="0"/>
          </a:p>
        </p:txBody>
      </p:sp>
    </p:spTree>
    <p:extLst>
      <p:ext uri="{BB962C8B-B14F-4D97-AF65-F5344CB8AC3E}">
        <p14:creationId xmlns:p14="http://schemas.microsoft.com/office/powerpoint/2010/main" val="69305092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56E21-ABD9-2D4E-21E6-B82A236938C9}"/>
              </a:ext>
            </a:extLst>
          </p:cNvPr>
          <p:cNvSpPr>
            <a:spLocks noGrp="1"/>
          </p:cNvSpPr>
          <p:nvPr>
            <p:ph type="title"/>
          </p:nvPr>
        </p:nvSpPr>
        <p:spPr/>
        <p:txBody>
          <a:bodyPr/>
          <a:lstStyle/>
          <a:p>
            <a:r>
              <a:rPr lang="en-IN" dirty="0"/>
              <a:t>ACID transactions</a:t>
            </a:r>
          </a:p>
        </p:txBody>
      </p:sp>
      <p:sp>
        <p:nvSpPr>
          <p:cNvPr id="3" name="Content Placeholder 2">
            <a:extLst>
              <a:ext uri="{FF2B5EF4-FFF2-40B4-BE49-F238E27FC236}">
                <a16:creationId xmlns:a16="http://schemas.microsoft.com/office/drawing/2014/main" id="{58C44DA8-8CE9-E8DC-74F5-9DCA6482C6FD}"/>
              </a:ext>
            </a:extLst>
          </p:cNvPr>
          <p:cNvSpPr>
            <a:spLocks noGrp="1"/>
          </p:cNvSpPr>
          <p:nvPr>
            <p:ph idx="1"/>
          </p:nvPr>
        </p:nvSpPr>
        <p:spPr>
          <a:xfrm>
            <a:off x="1154954" y="2603499"/>
            <a:ext cx="10660809" cy="4111625"/>
          </a:xfrm>
        </p:spPr>
        <p:txBody>
          <a:bodyPr/>
          <a:lstStyle/>
          <a:p>
            <a:pPr algn="l"/>
            <a:r>
              <a:rPr lang="en-US" b="0" i="0" dirty="0">
                <a:solidFill>
                  <a:srgbClr val="333333"/>
                </a:solidFill>
                <a:effectLst/>
                <a:latin typeface="AmazonEmber"/>
              </a:rPr>
              <a:t>DynamoDB provides native, server-side support for transactions, simplifying the developer experience of making coordinated, all-or-nothing changes to multiple items both within and across tables. </a:t>
            </a:r>
          </a:p>
          <a:p>
            <a:pPr algn="l"/>
            <a:r>
              <a:rPr lang="en-US" b="0" i="0" dirty="0">
                <a:solidFill>
                  <a:srgbClr val="333333"/>
                </a:solidFill>
                <a:effectLst/>
                <a:latin typeface="AmazonEmber"/>
              </a:rPr>
              <a:t>With support for transactions, developers can extend the scale, performance, and enterprise benefits of DynamoDB to a broader set of mission-critical workloads. </a:t>
            </a:r>
          </a:p>
          <a:p>
            <a:endParaRPr lang="en-IN" dirty="0"/>
          </a:p>
        </p:txBody>
      </p:sp>
    </p:spTree>
    <p:extLst>
      <p:ext uri="{BB962C8B-B14F-4D97-AF65-F5344CB8AC3E}">
        <p14:creationId xmlns:p14="http://schemas.microsoft.com/office/powerpoint/2010/main" val="368259598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56E21-ABD9-2D4E-21E6-B82A236938C9}"/>
              </a:ext>
            </a:extLst>
          </p:cNvPr>
          <p:cNvSpPr>
            <a:spLocks noGrp="1"/>
          </p:cNvSpPr>
          <p:nvPr>
            <p:ph type="title"/>
          </p:nvPr>
        </p:nvSpPr>
        <p:spPr/>
        <p:txBody>
          <a:bodyPr/>
          <a:lstStyle/>
          <a:p>
            <a:r>
              <a:rPr lang="en-IN" dirty="0"/>
              <a:t>Encryption at rest</a:t>
            </a:r>
            <a:br>
              <a:rPr lang="en-IN" dirty="0"/>
            </a:br>
            <a:endParaRPr lang="en-IN" dirty="0"/>
          </a:p>
        </p:txBody>
      </p:sp>
      <p:sp>
        <p:nvSpPr>
          <p:cNvPr id="3" name="Content Placeholder 2">
            <a:extLst>
              <a:ext uri="{FF2B5EF4-FFF2-40B4-BE49-F238E27FC236}">
                <a16:creationId xmlns:a16="http://schemas.microsoft.com/office/drawing/2014/main" id="{58C44DA8-8CE9-E8DC-74F5-9DCA6482C6FD}"/>
              </a:ext>
            </a:extLst>
          </p:cNvPr>
          <p:cNvSpPr>
            <a:spLocks noGrp="1"/>
          </p:cNvSpPr>
          <p:nvPr>
            <p:ph idx="1"/>
          </p:nvPr>
        </p:nvSpPr>
        <p:spPr>
          <a:xfrm>
            <a:off x="1154954" y="2603499"/>
            <a:ext cx="10660809" cy="4111625"/>
          </a:xfrm>
        </p:spPr>
        <p:txBody>
          <a:bodyPr/>
          <a:lstStyle/>
          <a:p>
            <a:pPr algn="l"/>
            <a:r>
              <a:rPr lang="en-US" b="0" i="0" dirty="0">
                <a:solidFill>
                  <a:srgbClr val="333333"/>
                </a:solidFill>
                <a:effectLst/>
                <a:latin typeface="AmazonEmber"/>
              </a:rPr>
              <a:t>DynamoDB encrypts all customer data at rest by default. </a:t>
            </a:r>
          </a:p>
          <a:p>
            <a:pPr algn="l"/>
            <a:r>
              <a:rPr lang="en-US" b="0" i="0" dirty="0">
                <a:solidFill>
                  <a:srgbClr val="333333"/>
                </a:solidFill>
                <a:effectLst/>
                <a:latin typeface="AmazonEmber"/>
              </a:rPr>
              <a:t>Encryption at rest enhances the security of your data by using encryption keys stored in AWS Key Management Service (AWS KMS). </a:t>
            </a:r>
          </a:p>
          <a:p>
            <a:pPr algn="l"/>
            <a:r>
              <a:rPr lang="en-US" b="0" i="0" dirty="0">
                <a:solidFill>
                  <a:srgbClr val="333333"/>
                </a:solidFill>
                <a:effectLst/>
                <a:latin typeface="AmazonEmber"/>
              </a:rPr>
              <a:t>With encryption at rest, you can build security-sensitive applications that meet strict encryption compliance and regulatory requirements. </a:t>
            </a:r>
          </a:p>
          <a:p>
            <a:pPr algn="l"/>
            <a:r>
              <a:rPr lang="en-US" dirty="0">
                <a:solidFill>
                  <a:srgbClr val="333333"/>
                </a:solidFill>
                <a:latin typeface="AmazonEmber"/>
              </a:rPr>
              <a:t>D</a:t>
            </a:r>
            <a:r>
              <a:rPr lang="en-US" b="0" i="0" dirty="0">
                <a:solidFill>
                  <a:srgbClr val="333333"/>
                </a:solidFill>
                <a:effectLst/>
                <a:latin typeface="AmazonEmber"/>
              </a:rPr>
              <a:t>efault encryption using AWS-owned KMS keys is provided at no additional charge.</a:t>
            </a:r>
          </a:p>
          <a:p>
            <a:endParaRPr lang="en-IN" dirty="0"/>
          </a:p>
        </p:txBody>
      </p:sp>
    </p:spTree>
    <p:extLst>
      <p:ext uri="{BB962C8B-B14F-4D97-AF65-F5344CB8AC3E}">
        <p14:creationId xmlns:p14="http://schemas.microsoft.com/office/powerpoint/2010/main" val="276290062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3F9D97A-3259-82A1-9DB6-318FA815DFCC}"/>
              </a:ext>
            </a:extLst>
          </p:cNvPr>
          <p:cNvPicPr>
            <a:picLocks noChangeAspect="1"/>
          </p:cNvPicPr>
          <p:nvPr/>
        </p:nvPicPr>
        <p:blipFill>
          <a:blip r:embed="rId2"/>
          <a:stretch>
            <a:fillRect/>
          </a:stretch>
        </p:blipFill>
        <p:spPr>
          <a:xfrm>
            <a:off x="583582" y="814389"/>
            <a:ext cx="11597164" cy="5500686"/>
          </a:xfrm>
          <a:prstGeom prst="rect">
            <a:avLst/>
          </a:prstGeom>
        </p:spPr>
      </p:pic>
    </p:spTree>
    <p:extLst>
      <p:ext uri="{BB962C8B-B14F-4D97-AF65-F5344CB8AC3E}">
        <p14:creationId xmlns:p14="http://schemas.microsoft.com/office/powerpoint/2010/main" val="105931173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56E21-ABD9-2D4E-21E6-B82A236938C9}"/>
              </a:ext>
            </a:extLst>
          </p:cNvPr>
          <p:cNvSpPr>
            <a:spLocks noGrp="1"/>
          </p:cNvSpPr>
          <p:nvPr>
            <p:ph type="title"/>
          </p:nvPr>
        </p:nvSpPr>
        <p:spPr/>
        <p:txBody>
          <a:bodyPr/>
          <a:lstStyle/>
          <a:p>
            <a:r>
              <a:rPr lang="en-IN" dirty="0"/>
              <a:t>Point-in-time recovery</a:t>
            </a:r>
            <a:br>
              <a:rPr lang="en-IN" dirty="0"/>
            </a:br>
            <a:endParaRPr lang="en-IN" dirty="0"/>
          </a:p>
        </p:txBody>
      </p:sp>
      <p:sp>
        <p:nvSpPr>
          <p:cNvPr id="3" name="Content Placeholder 2">
            <a:extLst>
              <a:ext uri="{FF2B5EF4-FFF2-40B4-BE49-F238E27FC236}">
                <a16:creationId xmlns:a16="http://schemas.microsoft.com/office/drawing/2014/main" id="{58C44DA8-8CE9-E8DC-74F5-9DCA6482C6FD}"/>
              </a:ext>
            </a:extLst>
          </p:cNvPr>
          <p:cNvSpPr>
            <a:spLocks noGrp="1"/>
          </p:cNvSpPr>
          <p:nvPr>
            <p:ph idx="1"/>
          </p:nvPr>
        </p:nvSpPr>
        <p:spPr>
          <a:xfrm>
            <a:off x="1154954" y="2603499"/>
            <a:ext cx="10660809" cy="4111625"/>
          </a:xfrm>
        </p:spPr>
        <p:txBody>
          <a:bodyPr/>
          <a:lstStyle/>
          <a:p>
            <a:pPr algn="l"/>
            <a:r>
              <a:rPr lang="en-US" b="0" i="0" dirty="0">
                <a:solidFill>
                  <a:srgbClr val="333333"/>
                </a:solidFill>
                <a:effectLst/>
                <a:latin typeface="AmazonEmber"/>
              </a:rPr>
              <a:t>Point-in-time recovery (PITR) helps protect your DynamoDB tables from accidental write or delete operations. </a:t>
            </a:r>
          </a:p>
          <a:p>
            <a:pPr algn="l"/>
            <a:r>
              <a:rPr lang="en-US" b="0" i="0" dirty="0">
                <a:solidFill>
                  <a:srgbClr val="333333"/>
                </a:solidFill>
                <a:effectLst/>
                <a:latin typeface="AmazonEmber"/>
              </a:rPr>
              <a:t>PITR provides continuous backups of your DynamoDB table data, and you can restore that table to any point in time up to the second during the preceding 35 days. </a:t>
            </a:r>
          </a:p>
          <a:p>
            <a:pPr algn="l"/>
            <a:r>
              <a:rPr lang="en-US" dirty="0">
                <a:solidFill>
                  <a:srgbClr val="333333"/>
                </a:solidFill>
                <a:latin typeface="AmazonEmber"/>
              </a:rPr>
              <a:t>C</a:t>
            </a:r>
            <a:r>
              <a:rPr lang="en-US" b="0" i="0" dirty="0">
                <a:solidFill>
                  <a:srgbClr val="333333"/>
                </a:solidFill>
                <a:effectLst/>
                <a:latin typeface="AmazonEmber"/>
              </a:rPr>
              <a:t>an enable PITR or initiate backup and restore operations with a single click in the AWS Management Console or a single API call.</a:t>
            </a:r>
          </a:p>
          <a:p>
            <a:endParaRPr lang="en-IN" dirty="0"/>
          </a:p>
        </p:txBody>
      </p:sp>
    </p:spTree>
    <p:extLst>
      <p:ext uri="{BB962C8B-B14F-4D97-AF65-F5344CB8AC3E}">
        <p14:creationId xmlns:p14="http://schemas.microsoft.com/office/powerpoint/2010/main" val="82664463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56E21-ABD9-2D4E-21E6-B82A236938C9}"/>
              </a:ext>
            </a:extLst>
          </p:cNvPr>
          <p:cNvSpPr>
            <a:spLocks noGrp="1"/>
          </p:cNvSpPr>
          <p:nvPr>
            <p:ph type="title"/>
          </p:nvPr>
        </p:nvSpPr>
        <p:spPr/>
        <p:txBody>
          <a:bodyPr/>
          <a:lstStyle/>
          <a:p>
            <a:r>
              <a:rPr lang="en-IN" dirty="0"/>
              <a:t>On-demand backup and restore</a:t>
            </a:r>
            <a:br>
              <a:rPr lang="en-IN" dirty="0"/>
            </a:br>
            <a:endParaRPr lang="en-IN" dirty="0"/>
          </a:p>
        </p:txBody>
      </p:sp>
      <p:sp>
        <p:nvSpPr>
          <p:cNvPr id="3" name="Content Placeholder 2">
            <a:extLst>
              <a:ext uri="{FF2B5EF4-FFF2-40B4-BE49-F238E27FC236}">
                <a16:creationId xmlns:a16="http://schemas.microsoft.com/office/drawing/2014/main" id="{58C44DA8-8CE9-E8DC-74F5-9DCA6482C6FD}"/>
              </a:ext>
            </a:extLst>
          </p:cNvPr>
          <p:cNvSpPr>
            <a:spLocks noGrp="1"/>
          </p:cNvSpPr>
          <p:nvPr>
            <p:ph idx="1"/>
          </p:nvPr>
        </p:nvSpPr>
        <p:spPr>
          <a:xfrm>
            <a:off x="1154954" y="2603499"/>
            <a:ext cx="10660809" cy="4111625"/>
          </a:xfrm>
        </p:spPr>
        <p:txBody>
          <a:bodyPr/>
          <a:lstStyle/>
          <a:p>
            <a:pPr algn="l"/>
            <a:r>
              <a:rPr lang="en-US" b="0" i="0" dirty="0">
                <a:solidFill>
                  <a:srgbClr val="333333"/>
                </a:solidFill>
                <a:effectLst/>
                <a:latin typeface="AmazonEmber"/>
              </a:rPr>
              <a:t>On-demand backup and restore allows you to create full backups of your DynamoDB tables’ data for data archiving, which can help you meet your corporate and governmental regulatory requirements. </a:t>
            </a:r>
          </a:p>
          <a:p>
            <a:pPr algn="l"/>
            <a:r>
              <a:rPr lang="en-US" dirty="0">
                <a:solidFill>
                  <a:srgbClr val="333333"/>
                </a:solidFill>
                <a:latin typeface="AmazonEmber"/>
              </a:rPr>
              <a:t>C</a:t>
            </a:r>
            <a:r>
              <a:rPr lang="en-US" b="0" i="0" dirty="0">
                <a:solidFill>
                  <a:srgbClr val="333333"/>
                </a:solidFill>
                <a:effectLst/>
                <a:latin typeface="AmazonEmber"/>
              </a:rPr>
              <a:t>an back up tables from a few megabytes to hundreds of terabytes of data and not affect performance or availability to your production applications.</a:t>
            </a:r>
          </a:p>
          <a:p>
            <a:endParaRPr lang="en-IN" dirty="0"/>
          </a:p>
        </p:txBody>
      </p:sp>
    </p:spTree>
    <p:extLst>
      <p:ext uri="{BB962C8B-B14F-4D97-AF65-F5344CB8AC3E}">
        <p14:creationId xmlns:p14="http://schemas.microsoft.com/office/powerpoint/2010/main" val="58913106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E00C13C-55A7-B6F0-9469-E7F4B28A828E}"/>
              </a:ext>
            </a:extLst>
          </p:cNvPr>
          <p:cNvPicPr>
            <a:picLocks noChangeAspect="1"/>
          </p:cNvPicPr>
          <p:nvPr/>
        </p:nvPicPr>
        <p:blipFill>
          <a:blip r:embed="rId2"/>
          <a:stretch>
            <a:fillRect/>
          </a:stretch>
        </p:blipFill>
        <p:spPr>
          <a:xfrm>
            <a:off x="91606" y="600075"/>
            <a:ext cx="12160413" cy="5729288"/>
          </a:xfrm>
          <a:prstGeom prst="rect">
            <a:avLst/>
          </a:prstGeom>
        </p:spPr>
      </p:pic>
    </p:spTree>
    <p:extLst>
      <p:ext uri="{BB962C8B-B14F-4D97-AF65-F5344CB8AC3E}">
        <p14:creationId xmlns:p14="http://schemas.microsoft.com/office/powerpoint/2010/main" val="305425375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E85A8D4-C090-B00F-DF20-58A54665EF69}"/>
              </a:ext>
            </a:extLst>
          </p:cNvPr>
          <p:cNvPicPr>
            <a:picLocks noChangeAspect="1"/>
          </p:cNvPicPr>
          <p:nvPr/>
        </p:nvPicPr>
        <p:blipFill>
          <a:blip r:embed="rId2"/>
          <a:stretch>
            <a:fillRect/>
          </a:stretch>
        </p:blipFill>
        <p:spPr>
          <a:xfrm>
            <a:off x="542474" y="956872"/>
            <a:ext cx="11107052" cy="5672529"/>
          </a:xfrm>
          <a:prstGeom prst="rect">
            <a:avLst/>
          </a:prstGeom>
        </p:spPr>
      </p:pic>
    </p:spTree>
    <p:extLst>
      <p:ext uri="{BB962C8B-B14F-4D97-AF65-F5344CB8AC3E}">
        <p14:creationId xmlns:p14="http://schemas.microsoft.com/office/powerpoint/2010/main" val="313647813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56EB8A1-678E-8204-B2B0-A625FFAD102E}"/>
              </a:ext>
            </a:extLst>
          </p:cNvPr>
          <p:cNvPicPr>
            <a:picLocks noChangeAspect="1"/>
          </p:cNvPicPr>
          <p:nvPr/>
        </p:nvPicPr>
        <p:blipFill>
          <a:blip r:embed="rId2"/>
          <a:stretch>
            <a:fillRect/>
          </a:stretch>
        </p:blipFill>
        <p:spPr>
          <a:xfrm>
            <a:off x="171449" y="1028700"/>
            <a:ext cx="11849101" cy="5443537"/>
          </a:xfrm>
          <a:prstGeom prst="rect">
            <a:avLst/>
          </a:prstGeom>
        </p:spPr>
      </p:pic>
    </p:spTree>
    <p:extLst>
      <p:ext uri="{BB962C8B-B14F-4D97-AF65-F5344CB8AC3E}">
        <p14:creationId xmlns:p14="http://schemas.microsoft.com/office/powerpoint/2010/main" val="357064046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1349048-C732-58F1-B323-09B75493CEA7}"/>
              </a:ext>
            </a:extLst>
          </p:cNvPr>
          <p:cNvPicPr>
            <a:picLocks noChangeAspect="1"/>
          </p:cNvPicPr>
          <p:nvPr/>
        </p:nvPicPr>
        <p:blipFill>
          <a:blip r:embed="rId2"/>
          <a:stretch>
            <a:fillRect/>
          </a:stretch>
        </p:blipFill>
        <p:spPr>
          <a:xfrm>
            <a:off x="964484" y="437886"/>
            <a:ext cx="10566086" cy="6034352"/>
          </a:xfrm>
          <a:prstGeom prst="rect">
            <a:avLst/>
          </a:prstGeom>
        </p:spPr>
      </p:pic>
    </p:spTree>
    <p:extLst>
      <p:ext uri="{BB962C8B-B14F-4D97-AF65-F5344CB8AC3E}">
        <p14:creationId xmlns:p14="http://schemas.microsoft.com/office/powerpoint/2010/main" val="34278774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99CB33C-0231-9131-8B01-B27B5D05F002}"/>
              </a:ext>
            </a:extLst>
          </p:cNvPr>
          <p:cNvPicPr>
            <a:picLocks noChangeAspect="1"/>
          </p:cNvPicPr>
          <p:nvPr/>
        </p:nvPicPr>
        <p:blipFill>
          <a:blip r:embed="rId2"/>
          <a:stretch>
            <a:fillRect/>
          </a:stretch>
        </p:blipFill>
        <p:spPr>
          <a:xfrm>
            <a:off x="1890125" y="213864"/>
            <a:ext cx="8411749" cy="6430272"/>
          </a:xfrm>
          <a:prstGeom prst="rect">
            <a:avLst/>
          </a:prstGeom>
        </p:spPr>
      </p:pic>
    </p:spTree>
    <p:extLst>
      <p:ext uri="{BB962C8B-B14F-4D97-AF65-F5344CB8AC3E}">
        <p14:creationId xmlns:p14="http://schemas.microsoft.com/office/powerpoint/2010/main" val="163342818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B736B-C32C-19BA-37E5-6252CDD747A2}"/>
              </a:ext>
            </a:extLst>
          </p:cNvPr>
          <p:cNvSpPr>
            <a:spLocks noGrp="1"/>
          </p:cNvSpPr>
          <p:nvPr>
            <p:ph type="title"/>
          </p:nvPr>
        </p:nvSpPr>
        <p:spPr/>
        <p:txBody>
          <a:bodyPr/>
          <a:lstStyle/>
          <a:p>
            <a:r>
              <a:rPr lang="en-US" dirty="0" err="1"/>
              <a:t>Dynamodb</a:t>
            </a:r>
            <a:endParaRPr lang="en-IN" dirty="0"/>
          </a:p>
        </p:txBody>
      </p:sp>
      <p:sp>
        <p:nvSpPr>
          <p:cNvPr id="3" name="Content Placeholder 2">
            <a:extLst>
              <a:ext uri="{FF2B5EF4-FFF2-40B4-BE49-F238E27FC236}">
                <a16:creationId xmlns:a16="http://schemas.microsoft.com/office/drawing/2014/main" id="{75071B8D-AD10-1759-F375-FC4DF299EDF8}"/>
              </a:ext>
            </a:extLst>
          </p:cNvPr>
          <p:cNvSpPr>
            <a:spLocks noGrp="1"/>
          </p:cNvSpPr>
          <p:nvPr>
            <p:ph idx="1"/>
          </p:nvPr>
        </p:nvSpPr>
        <p:spPr>
          <a:xfrm>
            <a:off x="1154954" y="2603499"/>
            <a:ext cx="10117884" cy="3897313"/>
          </a:xfrm>
        </p:spPr>
        <p:txBody>
          <a:bodyPr/>
          <a:lstStyle/>
          <a:p>
            <a:pPr algn="l">
              <a:buFont typeface="Arial" panose="020B0604020202020204" pitchFamily="34" charset="0"/>
              <a:buChar char="•"/>
            </a:pPr>
            <a:r>
              <a:rPr lang="en-US" b="0" i="0" dirty="0">
                <a:solidFill>
                  <a:srgbClr val="222222"/>
                </a:solidFill>
                <a:effectLst/>
                <a:latin typeface="Roboto" panose="02000000000000000000" pitchFamily="2" charset="0"/>
              </a:rPr>
              <a:t>DynamoDB does not allow joins;</a:t>
            </a:r>
          </a:p>
          <a:p>
            <a:pPr lvl="1">
              <a:buFont typeface="Arial" panose="020B0604020202020204" pitchFamily="34" charset="0"/>
              <a:buChar char="•"/>
            </a:pPr>
            <a:r>
              <a:rPr lang="en-US" b="0" i="0" dirty="0">
                <a:solidFill>
                  <a:srgbClr val="222222"/>
                </a:solidFill>
                <a:effectLst/>
                <a:latin typeface="Roboto" panose="02000000000000000000" pitchFamily="2" charset="0"/>
              </a:rPr>
              <a:t>Based on access patterns, can design your database to avoid joins </a:t>
            </a:r>
          </a:p>
          <a:p>
            <a:pPr lvl="1">
              <a:buFont typeface="Arial" panose="020B0604020202020204" pitchFamily="34" charset="0"/>
              <a:buChar char="•"/>
            </a:pPr>
            <a:r>
              <a:rPr lang="en-US" b="0" i="0" dirty="0">
                <a:solidFill>
                  <a:srgbClr val="222222"/>
                </a:solidFill>
                <a:effectLst/>
                <a:latin typeface="Roboto" panose="02000000000000000000" pitchFamily="2" charset="0"/>
              </a:rPr>
              <a:t>storage prices have dropped to the floor. Compute is the most valuable resource in your systems, so it makes sense to optimize for compute over storage</a:t>
            </a:r>
          </a:p>
          <a:p>
            <a:pPr algn="l">
              <a:buFont typeface="Arial" panose="020B0604020202020204" pitchFamily="34" charset="0"/>
              <a:buChar char="•"/>
            </a:pPr>
            <a:r>
              <a:rPr lang="en-US" b="0" i="0" dirty="0">
                <a:solidFill>
                  <a:srgbClr val="222222"/>
                </a:solidFill>
                <a:effectLst/>
                <a:latin typeface="Roboto" panose="02000000000000000000" pitchFamily="2" charset="0"/>
              </a:rPr>
              <a:t>DynamoDB forces you to segment the data, allowing for easier horizontal scaling; </a:t>
            </a:r>
          </a:p>
          <a:p>
            <a:pPr algn="l">
              <a:buFont typeface="Arial" panose="020B0604020202020204" pitchFamily="34" charset="0"/>
              <a:buChar char="•"/>
            </a:pPr>
            <a:r>
              <a:rPr lang="en-US" b="0" i="0" dirty="0">
                <a:solidFill>
                  <a:srgbClr val="222222"/>
                </a:solidFill>
                <a:effectLst/>
                <a:latin typeface="Roboto" panose="02000000000000000000" pitchFamily="2" charset="0"/>
              </a:rPr>
              <a:t>DynamoDB puts explicit bounds on the queries.</a:t>
            </a:r>
          </a:p>
          <a:p>
            <a:pPr algn="l">
              <a:buFont typeface="Arial" panose="020B0604020202020204" pitchFamily="34" charset="0"/>
              <a:buChar char="•"/>
            </a:pPr>
            <a:r>
              <a:rPr lang="en-US" b="0" i="0" dirty="0">
                <a:solidFill>
                  <a:srgbClr val="222222"/>
                </a:solidFill>
                <a:effectLst/>
                <a:latin typeface="Roboto" panose="02000000000000000000" pitchFamily="2" charset="0"/>
              </a:rPr>
              <a:t>DynamoDB does not have support for any aggregation operations, such as max, min, avg, or sum</a:t>
            </a:r>
          </a:p>
          <a:p>
            <a:endParaRPr lang="en-IN" dirty="0"/>
          </a:p>
        </p:txBody>
      </p:sp>
    </p:spTree>
    <p:extLst>
      <p:ext uri="{BB962C8B-B14F-4D97-AF65-F5344CB8AC3E}">
        <p14:creationId xmlns:p14="http://schemas.microsoft.com/office/powerpoint/2010/main" val="296468617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descr="Horizontal Sharding -- Three Nodes">
            <a:extLst>
              <a:ext uri="{FF2B5EF4-FFF2-40B4-BE49-F238E27FC236}">
                <a16:creationId xmlns:a16="http://schemas.microsoft.com/office/drawing/2014/main" id="{E74FDFD3-2CF1-5AFF-AB97-1DB10C4F41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0737" y="0"/>
            <a:ext cx="8178800" cy="6858000"/>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67D98158-D87E-8AA5-8CF9-28E9764C68D3}"/>
              </a:ext>
            </a:extLst>
          </p:cNvPr>
          <p:cNvSpPr txBox="1"/>
          <p:nvPr/>
        </p:nvSpPr>
        <p:spPr>
          <a:xfrm>
            <a:off x="9376172" y="2505670"/>
            <a:ext cx="2468166" cy="2585323"/>
          </a:xfrm>
          <a:prstGeom prst="rect">
            <a:avLst/>
          </a:prstGeom>
          <a:noFill/>
          <a:ln>
            <a:solidFill>
              <a:schemeClr val="accent1"/>
            </a:solidFill>
          </a:ln>
        </p:spPr>
        <p:txBody>
          <a:bodyPr wrap="square">
            <a:spAutoFit/>
          </a:bodyPr>
          <a:lstStyle/>
          <a:p>
            <a:r>
              <a:rPr lang="en-US" b="0" i="1" dirty="0" err="1">
                <a:solidFill>
                  <a:srgbClr val="222222"/>
                </a:solidFill>
                <a:effectLst/>
                <a:latin typeface="Roboto" panose="02000000000000000000" pitchFamily="2" charset="0"/>
              </a:rPr>
              <a:t>Dynamodb</a:t>
            </a:r>
            <a:r>
              <a:rPr lang="en-US" b="0" i="1" dirty="0">
                <a:solidFill>
                  <a:srgbClr val="222222"/>
                </a:solidFill>
                <a:effectLst/>
                <a:latin typeface="Roboto" panose="02000000000000000000" pitchFamily="2" charset="0"/>
              </a:rPr>
              <a:t> hashes the partition key value before assigning it to a node. This helps distribute the data better, particularly when the partition key is monotonically increasing</a:t>
            </a:r>
            <a:endParaRPr lang="en-IN" dirty="0"/>
          </a:p>
        </p:txBody>
      </p:sp>
    </p:spTree>
    <p:extLst>
      <p:ext uri="{BB962C8B-B14F-4D97-AF65-F5344CB8AC3E}">
        <p14:creationId xmlns:p14="http://schemas.microsoft.com/office/powerpoint/2010/main" val="3148464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descr="Horizontal scaling -- with request">
            <a:extLst>
              <a:ext uri="{FF2B5EF4-FFF2-40B4-BE49-F238E27FC236}">
                <a16:creationId xmlns:a16="http://schemas.microsoft.com/office/drawing/2014/main" id="{A724B135-6E05-F014-9047-C27C8BD226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85975" y="0"/>
            <a:ext cx="802005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298162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descr="Horizontal Scaling -- with read request">
            <a:extLst>
              <a:ext uri="{FF2B5EF4-FFF2-40B4-BE49-F238E27FC236}">
                <a16:creationId xmlns:a16="http://schemas.microsoft.com/office/drawing/2014/main" id="{E5952FA4-BA0E-E02C-4D7B-E2B0C60628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3688" y="114300"/>
            <a:ext cx="8059737"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339C8EB8-7C7F-4B04-66CB-6094F96E918D}"/>
              </a:ext>
            </a:extLst>
          </p:cNvPr>
          <p:cNvSpPr txBox="1"/>
          <p:nvPr/>
        </p:nvSpPr>
        <p:spPr>
          <a:xfrm>
            <a:off x="8618935" y="2228671"/>
            <a:ext cx="2753915" cy="3139321"/>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22222"/>
                </a:solidFill>
                <a:effectLst/>
                <a:latin typeface="Roboto" panose="02000000000000000000" pitchFamily="2" charset="0"/>
              </a:rPr>
              <a:t>At read time, all queries must include the partition key. </a:t>
            </a:r>
          </a:p>
          <a:p>
            <a:pPr marL="285750" indent="-285750">
              <a:buFont typeface="Arial" panose="020B0604020202020204" pitchFamily="34" charset="0"/>
              <a:buChar char="•"/>
            </a:pPr>
            <a:r>
              <a:rPr lang="en-US" b="0" i="0" dirty="0">
                <a:solidFill>
                  <a:srgbClr val="222222"/>
                </a:solidFill>
                <a:effectLst/>
                <a:latin typeface="Roboto" panose="02000000000000000000" pitchFamily="2" charset="0"/>
              </a:rPr>
              <a:t>Just as with the write, this operation can be sent to the node that is responsible for that chunk of the data without bothering the other nodes in the cluster.</a:t>
            </a:r>
            <a:endParaRPr lang="en-IN" dirty="0"/>
          </a:p>
        </p:txBody>
      </p:sp>
    </p:spTree>
    <p:extLst>
      <p:ext uri="{BB962C8B-B14F-4D97-AF65-F5344CB8AC3E}">
        <p14:creationId xmlns:p14="http://schemas.microsoft.com/office/powerpoint/2010/main" val="71384591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9CFB1-415F-25AE-56DA-9B2BD249912C}"/>
              </a:ext>
            </a:extLst>
          </p:cNvPr>
          <p:cNvSpPr>
            <a:spLocks noGrp="1"/>
          </p:cNvSpPr>
          <p:nvPr>
            <p:ph type="title"/>
          </p:nvPr>
        </p:nvSpPr>
        <p:spPr/>
        <p:txBody>
          <a:bodyPr/>
          <a:lstStyle/>
          <a:p>
            <a:r>
              <a:rPr lang="en-US" dirty="0"/>
              <a:t>Data Modelling in </a:t>
            </a:r>
            <a:r>
              <a:rPr lang="en-US" dirty="0" err="1"/>
              <a:t>dynamodb</a:t>
            </a:r>
            <a:endParaRPr lang="en-IN" dirty="0"/>
          </a:p>
        </p:txBody>
      </p:sp>
      <p:sp>
        <p:nvSpPr>
          <p:cNvPr id="3" name="Content Placeholder 2">
            <a:extLst>
              <a:ext uri="{FF2B5EF4-FFF2-40B4-BE49-F238E27FC236}">
                <a16:creationId xmlns:a16="http://schemas.microsoft.com/office/drawing/2014/main" id="{C49855DC-832C-4FE0-553F-68FDD11C80E5}"/>
              </a:ext>
            </a:extLst>
          </p:cNvPr>
          <p:cNvSpPr>
            <a:spLocks noGrp="1"/>
          </p:cNvSpPr>
          <p:nvPr>
            <p:ph idx="1"/>
          </p:nvPr>
        </p:nvSpPr>
        <p:spPr>
          <a:xfrm>
            <a:off x="1154954" y="2603499"/>
            <a:ext cx="10803684" cy="4054475"/>
          </a:xfrm>
        </p:spPr>
        <p:txBody>
          <a:bodyPr>
            <a:normAutofit/>
          </a:bodyPr>
          <a:lstStyle/>
          <a:p>
            <a:r>
              <a:rPr lang="en-IN" b="0" i="0" dirty="0">
                <a:solidFill>
                  <a:srgbClr val="222222"/>
                </a:solidFill>
                <a:effectLst/>
                <a:latin typeface="Roboto" panose="02000000000000000000" pitchFamily="2" charset="0"/>
              </a:rPr>
              <a:t>Single-table design</a:t>
            </a:r>
          </a:p>
          <a:p>
            <a:pPr algn="just"/>
            <a:r>
              <a:rPr lang="en-US" b="0" i="0" dirty="0">
                <a:solidFill>
                  <a:srgbClr val="222222"/>
                </a:solidFill>
                <a:effectLst/>
                <a:latin typeface="Roboto" panose="02000000000000000000" pitchFamily="2" charset="0"/>
              </a:rPr>
              <a:t> </a:t>
            </a:r>
            <a:r>
              <a:rPr lang="en-US" b="0" i="0" u="sng" dirty="0">
                <a:solidFill>
                  <a:srgbClr val="5D93FF"/>
                </a:solidFill>
                <a:effectLst/>
                <a:latin typeface="Roboto" panose="02000000000000000000" pitchFamily="2" charset="0"/>
              </a:rPr>
              <a:t>SQL joins are also expensive</a:t>
            </a:r>
            <a:r>
              <a:rPr lang="en-US" u="sng" dirty="0">
                <a:solidFill>
                  <a:srgbClr val="222222"/>
                </a:solidFill>
                <a:latin typeface="Roboto" panose="02000000000000000000" pitchFamily="2" charset="0"/>
              </a:rPr>
              <a:t> --Re</a:t>
            </a:r>
            <a:r>
              <a:rPr lang="en-US" b="0" i="0" dirty="0">
                <a:solidFill>
                  <a:srgbClr val="222222"/>
                </a:solidFill>
                <a:effectLst/>
                <a:latin typeface="Roboto" panose="02000000000000000000" pitchFamily="2" charset="0"/>
              </a:rPr>
              <a:t>quire scanning large portions of multiple tables in the relational database, comparing different values, and returning a result set.</a:t>
            </a:r>
          </a:p>
          <a:p>
            <a:pPr algn="just"/>
            <a:r>
              <a:rPr lang="en-US" b="0" i="0" dirty="0">
                <a:solidFill>
                  <a:srgbClr val="222222"/>
                </a:solidFill>
                <a:effectLst/>
                <a:latin typeface="Roboto" panose="02000000000000000000" pitchFamily="2" charset="0"/>
              </a:rPr>
              <a:t>DynamoDB--built for enormous, high-velocity use cases, such as the </a:t>
            </a:r>
            <a:r>
              <a:rPr lang="en-US" b="0" i="0" u="sng" dirty="0">
                <a:solidFill>
                  <a:srgbClr val="5D93FF"/>
                </a:solidFill>
                <a:effectLst/>
                <a:latin typeface="Roboto" panose="02000000000000000000" pitchFamily="2" charset="0"/>
              </a:rPr>
              <a:t>Amazon.com shopping cart</a:t>
            </a:r>
            <a:r>
              <a:rPr lang="en-US" b="0" i="0" dirty="0">
                <a:solidFill>
                  <a:srgbClr val="222222"/>
                </a:solidFill>
                <a:effectLst/>
                <a:latin typeface="Roboto" panose="02000000000000000000" pitchFamily="2" charset="0"/>
              </a:rPr>
              <a:t>. </a:t>
            </a:r>
          </a:p>
          <a:p>
            <a:pPr algn="just"/>
            <a:r>
              <a:rPr lang="en-US" b="0" i="0" dirty="0">
                <a:solidFill>
                  <a:srgbClr val="222222"/>
                </a:solidFill>
                <a:effectLst/>
                <a:latin typeface="Roboto" panose="02000000000000000000" pitchFamily="2" charset="0"/>
              </a:rPr>
              <a:t>Can’t tolerate the inconsistency and slowing performance of joins as a dataset scales.</a:t>
            </a:r>
          </a:p>
          <a:p>
            <a:pPr algn="just"/>
            <a:r>
              <a:rPr lang="en-US" b="0" i="0" dirty="0">
                <a:solidFill>
                  <a:srgbClr val="222222"/>
                </a:solidFill>
                <a:effectLst/>
                <a:latin typeface="Roboto" panose="02000000000000000000" pitchFamily="2" charset="0"/>
              </a:rPr>
              <a:t>DynamoDB sidesteps the problem by removing the ability to use joins at all.</a:t>
            </a:r>
          </a:p>
          <a:p>
            <a:pPr algn="just"/>
            <a:r>
              <a:rPr lang="en-US" b="0" i="0" dirty="0">
                <a:solidFill>
                  <a:srgbClr val="222222"/>
                </a:solidFill>
                <a:effectLst/>
                <a:latin typeface="Roboto" panose="02000000000000000000" pitchFamily="2" charset="0"/>
              </a:rPr>
              <a:t>But as an application developer, still need some of the benefits of relational joins. </a:t>
            </a:r>
          </a:p>
          <a:p>
            <a:pPr algn="just"/>
            <a:r>
              <a:rPr lang="en-US" b="0" i="0" dirty="0">
                <a:solidFill>
                  <a:srgbClr val="222222"/>
                </a:solidFill>
                <a:effectLst/>
                <a:latin typeface="Roboto" panose="02000000000000000000" pitchFamily="2" charset="0"/>
              </a:rPr>
              <a:t>And one of the big benefits of joins is the ability to get multiple, heterogenous items from the database in a single request.</a:t>
            </a:r>
          </a:p>
          <a:p>
            <a:endParaRPr lang="en-IN" b="0" i="0" dirty="0">
              <a:solidFill>
                <a:srgbClr val="222222"/>
              </a:solidFill>
              <a:effectLst/>
              <a:latin typeface="Roboto" panose="02000000000000000000" pitchFamily="2" charset="0"/>
            </a:endParaRPr>
          </a:p>
          <a:p>
            <a:endParaRPr lang="en-IN" dirty="0"/>
          </a:p>
        </p:txBody>
      </p:sp>
    </p:spTree>
    <p:extLst>
      <p:ext uri="{BB962C8B-B14F-4D97-AF65-F5344CB8AC3E}">
        <p14:creationId xmlns:p14="http://schemas.microsoft.com/office/powerpoint/2010/main" val="157104442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7CE96E2-0363-984B-8538-3B87383ACB8F}"/>
              </a:ext>
            </a:extLst>
          </p:cNvPr>
          <p:cNvPicPr>
            <a:picLocks noChangeAspect="1"/>
          </p:cNvPicPr>
          <p:nvPr/>
        </p:nvPicPr>
        <p:blipFill>
          <a:blip r:embed="rId2"/>
          <a:stretch>
            <a:fillRect/>
          </a:stretch>
        </p:blipFill>
        <p:spPr>
          <a:xfrm>
            <a:off x="200025" y="2743200"/>
            <a:ext cx="12192000" cy="2770505"/>
          </a:xfrm>
          <a:prstGeom prst="rect">
            <a:avLst/>
          </a:prstGeom>
        </p:spPr>
      </p:pic>
      <p:sp>
        <p:nvSpPr>
          <p:cNvPr id="4" name="TextBox 3">
            <a:extLst>
              <a:ext uri="{FF2B5EF4-FFF2-40B4-BE49-F238E27FC236}">
                <a16:creationId xmlns:a16="http://schemas.microsoft.com/office/drawing/2014/main" id="{78ACB090-5317-2D0E-A8DA-B698526273BD}"/>
              </a:ext>
            </a:extLst>
          </p:cNvPr>
          <p:cNvSpPr txBox="1"/>
          <p:nvPr/>
        </p:nvSpPr>
        <p:spPr>
          <a:xfrm>
            <a:off x="2775347" y="265390"/>
            <a:ext cx="6093618" cy="707886"/>
          </a:xfrm>
          <a:prstGeom prst="rect">
            <a:avLst/>
          </a:prstGeom>
          <a:noFill/>
        </p:spPr>
        <p:txBody>
          <a:bodyPr wrap="square">
            <a:spAutoFit/>
          </a:bodyPr>
          <a:lstStyle/>
          <a:p>
            <a:r>
              <a:rPr lang="en-US" sz="4000" b="1" dirty="0">
                <a:solidFill>
                  <a:srgbClr val="FF0000"/>
                </a:solidFill>
              </a:rPr>
              <a:t>In RDBMS</a:t>
            </a:r>
            <a:endParaRPr lang="en-IN" sz="4000" b="1" dirty="0">
              <a:solidFill>
                <a:srgbClr val="FF0000"/>
              </a:solidFill>
            </a:endParaRPr>
          </a:p>
        </p:txBody>
      </p:sp>
    </p:spTree>
    <p:extLst>
      <p:ext uri="{BB962C8B-B14F-4D97-AF65-F5344CB8AC3E}">
        <p14:creationId xmlns:p14="http://schemas.microsoft.com/office/powerpoint/2010/main" val="56787684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4312D9-9175-6BF2-6DE4-9A615BAAAF0A}"/>
              </a:ext>
            </a:extLst>
          </p:cNvPr>
          <p:cNvSpPr>
            <a:spLocks noGrp="1"/>
          </p:cNvSpPr>
          <p:nvPr>
            <p:ph type="title" idx="4294967295"/>
          </p:nvPr>
        </p:nvSpPr>
        <p:spPr>
          <a:xfrm>
            <a:off x="436770" y="315913"/>
            <a:ext cx="11755230" cy="708025"/>
          </a:xfrm>
        </p:spPr>
        <p:txBody>
          <a:bodyPr/>
          <a:lstStyle/>
          <a:p>
            <a:r>
              <a:rPr lang="en-US" b="1" dirty="0">
                <a:solidFill>
                  <a:srgbClr val="FF0000"/>
                </a:solidFill>
              </a:rPr>
              <a:t>Pre-join data into item collections in </a:t>
            </a:r>
            <a:r>
              <a:rPr lang="en-US" b="1" dirty="0" err="1">
                <a:solidFill>
                  <a:srgbClr val="FF0000"/>
                </a:solidFill>
              </a:rPr>
              <a:t>dynamodb</a:t>
            </a:r>
            <a:br>
              <a:rPr lang="en-US" b="1" dirty="0">
                <a:solidFill>
                  <a:srgbClr val="FF0000"/>
                </a:solidFill>
              </a:rPr>
            </a:br>
            <a:endParaRPr lang="en-IN" b="1" dirty="0">
              <a:solidFill>
                <a:srgbClr val="FF0000"/>
              </a:solidFill>
            </a:endParaRPr>
          </a:p>
        </p:txBody>
      </p:sp>
      <p:pic>
        <p:nvPicPr>
          <p:cNvPr id="4" name="Picture 3">
            <a:extLst>
              <a:ext uri="{FF2B5EF4-FFF2-40B4-BE49-F238E27FC236}">
                <a16:creationId xmlns:a16="http://schemas.microsoft.com/office/drawing/2014/main" id="{0FFDA02A-EA82-9BBC-7860-207DAD6DC4E9}"/>
              </a:ext>
            </a:extLst>
          </p:cNvPr>
          <p:cNvPicPr>
            <a:picLocks noChangeAspect="1"/>
          </p:cNvPicPr>
          <p:nvPr/>
        </p:nvPicPr>
        <p:blipFill>
          <a:blip r:embed="rId2"/>
          <a:stretch>
            <a:fillRect/>
          </a:stretch>
        </p:blipFill>
        <p:spPr>
          <a:xfrm>
            <a:off x="299750" y="1009650"/>
            <a:ext cx="11819802" cy="5391149"/>
          </a:xfrm>
          <a:prstGeom prst="rect">
            <a:avLst/>
          </a:prstGeom>
        </p:spPr>
      </p:pic>
      <p:sp>
        <p:nvSpPr>
          <p:cNvPr id="6" name="TextBox 5">
            <a:extLst>
              <a:ext uri="{FF2B5EF4-FFF2-40B4-BE49-F238E27FC236}">
                <a16:creationId xmlns:a16="http://schemas.microsoft.com/office/drawing/2014/main" id="{6D9289E7-D425-E5F6-CA62-86EB947E2B39}"/>
              </a:ext>
            </a:extLst>
          </p:cNvPr>
          <p:cNvSpPr txBox="1"/>
          <p:nvPr/>
        </p:nvSpPr>
        <p:spPr>
          <a:xfrm>
            <a:off x="299750" y="6415087"/>
            <a:ext cx="11819802" cy="369332"/>
          </a:xfrm>
          <a:prstGeom prst="rect">
            <a:avLst/>
          </a:prstGeom>
          <a:noFill/>
        </p:spPr>
        <p:txBody>
          <a:bodyPr wrap="square">
            <a:spAutoFit/>
          </a:bodyPr>
          <a:lstStyle/>
          <a:p>
            <a:r>
              <a:rPr lang="en-US" b="1" i="0" dirty="0">
                <a:solidFill>
                  <a:srgbClr val="222222"/>
                </a:solidFill>
                <a:effectLst/>
                <a:latin typeface="Roboto" panose="02000000000000000000" pitchFamily="2" charset="0"/>
              </a:rPr>
              <a:t>Want to fetch the User and Orders, we can do it in a single request without needing a costly join operation</a:t>
            </a:r>
            <a:endParaRPr lang="en-IN" b="1" dirty="0"/>
          </a:p>
        </p:txBody>
      </p:sp>
    </p:spTree>
    <p:extLst>
      <p:ext uri="{BB962C8B-B14F-4D97-AF65-F5344CB8AC3E}">
        <p14:creationId xmlns:p14="http://schemas.microsoft.com/office/powerpoint/2010/main" val="327730143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2" descr="DynamoDB -- Users   Orders in single table">
            <a:extLst>
              <a:ext uri="{FF2B5EF4-FFF2-40B4-BE49-F238E27FC236}">
                <a16:creationId xmlns:a16="http://schemas.microsoft.com/office/drawing/2014/main" id="{F746B016-CAF0-56DB-8CE8-CDDC26BC92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4197" y="2314576"/>
            <a:ext cx="10152445" cy="367188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470E99A4-992D-5C3C-59C5-9766942E66A2}"/>
              </a:ext>
            </a:extLst>
          </p:cNvPr>
          <p:cNvSpPr txBox="1"/>
          <p:nvPr/>
        </p:nvSpPr>
        <p:spPr>
          <a:xfrm>
            <a:off x="3432573" y="871537"/>
            <a:ext cx="6093618" cy="523220"/>
          </a:xfrm>
          <a:prstGeom prst="rect">
            <a:avLst/>
          </a:prstGeom>
          <a:noFill/>
        </p:spPr>
        <p:txBody>
          <a:bodyPr wrap="square">
            <a:spAutoFit/>
          </a:bodyPr>
          <a:lstStyle/>
          <a:p>
            <a:r>
              <a:rPr lang="en-US" sz="2800" b="1" dirty="0">
                <a:solidFill>
                  <a:srgbClr val="FF0000"/>
                </a:solidFill>
              </a:rPr>
              <a:t>In </a:t>
            </a:r>
            <a:r>
              <a:rPr lang="en-US" sz="2800" b="1" dirty="0" err="1">
                <a:solidFill>
                  <a:srgbClr val="FF0000"/>
                </a:solidFill>
              </a:rPr>
              <a:t>Dynamodb</a:t>
            </a:r>
            <a:endParaRPr lang="en-IN" sz="2800" b="1" dirty="0">
              <a:solidFill>
                <a:srgbClr val="FF0000"/>
              </a:solidFill>
            </a:endParaRPr>
          </a:p>
        </p:txBody>
      </p:sp>
    </p:spTree>
    <p:extLst>
      <p:ext uri="{BB962C8B-B14F-4D97-AF65-F5344CB8AC3E}">
        <p14:creationId xmlns:p14="http://schemas.microsoft.com/office/powerpoint/2010/main" val="326465495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F3F315-2AF9-346D-2A19-5CB184848B00}"/>
              </a:ext>
            </a:extLst>
          </p:cNvPr>
          <p:cNvSpPr>
            <a:spLocks noGrp="1"/>
          </p:cNvSpPr>
          <p:nvPr>
            <p:ph type="title"/>
          </p:nvPr>
        </p:nvSpPr>
        <p:spPr/>
        <p:txBody>
          <a:bodyPr/>
          <a:lstStyle/>
          <a:p>
            <a:r>
              <a:rPr lang="en-US" b="1" dirty="0"/>
              <a:t>Advantages of a single-table design</a:t>
            </a:r>
            <a:endParaRPr lang="en-IN" b="1" dirty="0"/>
          </a:p>
        </p:txBody>
      </p:sp>
      <p:sp>
        <p:nvSpPr>
          <p:cNvPr id="3" name="Content Placeholder 2">
            <a:extLst>
              <a:ext uri="{FF2B5EF4-FFF2-40B4-BE49-F238E27FC236}">
                <a16:creationId xmlns:a16="http://schemas.microsoft.com/office/drawing/2014/main" id="{676E5454-E1DC-9DA3-73BD-1FF630129BFE}"/>
              </a:ext>
            </a:extLst>
          </p:cNvPr>
          <p:cNvSpPr>
            <a:spLocks noGrp="1"/>
          </p:cNvSpPr>
          <p:nvPr>
            <p:ph idx="1"/>
          </p:nvPr>
        </p:nvSpPr>
        <p:spPr>
          <a:xfrm>
            <a:off x="1154954" y="2603500"/>
            <a:ext cx="9932146" cy="3797300"/>
          </a:xfrm>
        </p:spPr>
        <p:txBody>
          <a:bodyPr/>
          <a:lstStyle/>
          <a:p>
            <a:r>
              <a:rPr lang="en-US" b="0" dirty="0">
                <a:solidFill>
                  <a:srgbClr val="222222"/>
                </a:solidFill>
                <a:effectLst/>
                <a:latin typeface="Proxima Nova"/>
              </a:rPr>
              <a:t>Retrieve multiple, heterogenous item types using a single request.</a:t>
            </a:r>
          </a:p>
          <a:p>
            <a:r>
              <a:rPr lang="en-US" b="0" i="0" dirty="0">
                <a:solidFill>
                  <a:srgbClr val="222222"/>
                </a:solidFill>
                <a:effectLst/>
                <a:latin typeface="Roboto" panose="02000000000000000000" pitchFamily="2" charset="0"/>
              </a:rPr>
              <a:t>Have one table with all items in it rather than eight separate tables, can reduce the number of alarms and metrics to watch.</a:t>
            </a:r>
          </a:p>
          <a:p>
            <a:r>
              <a:rPr lang="en-US" b="0" i="0" dirty="0">
                <a:solidFill>
                  <a:srgbClr val="222222"/>
                </a:solidFill>
                <a:effectLst/>
                <a:latin typeface="Roboto" panose="02000000000000000000" pitchFamily="2" charset="0"/>
              </a:rPr>
              <a:t>Can save  money as compared to having multiple tables. </a:t>
            </a:r>
          </a:p>
          <a:p>
            <a:pPr lvl="1"/>
            <a:r>
              <a:rPr lang="en-US" b="0" i="0" dirty="0">
                <a:solidFill>
                  <a:srgbClr val="222222"/>
                </a:solidFill>
                <a:effectLst/>
                <a:latin typeface="Roboto" panose="02000000000000000000" pitchFamily="2" charset="0"/>
              </a:rPr>
              <a:t>With each table,  need to provision read and write capacity units. </a:t>
            </a:r>
          </a:p>
          <a:p>
            <a:pPr lvl="1"/>
            <a:r>
              <a:rPr lang="en-US" b="0" i="0" dirty="0">
                <a:solidFill>
                  <a:srgbClr val="222222"/>
                </a:solidFill>
                <a:effectLst/>
                <a:latin typeface="Roboto" panose="02000000000000000000" pitchFamily="2" charset="0"/>
              </a:rPr>
              <a:t>Often you will do some back-of-the-envelope math on the traffic you expect, bump it up by X%, and convert it to RCUs and WCUs. </a:t>
            </a:r>
          </a:p>
        </p:txBody>
      </p:sp>
    </p:spTree>
    <p:extLst>
      <p:ext uri="{BB962C8B-B14F-4D97-AF65-F5344CB8AC3E}">
        <p14:creationId xmlns:p14="http://schemas.microsoft.com/office/powerpoint/2010/main" val="195883406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F4EA86-71CF-F014-EF6B-2431343C4E90}"/>
              </a:ext>
            </a:extLst>
          </p:cNvPr>
          <p:cNvSpPr>
            <a:spLocks noGrp="1"/>
          </p:cNvSpPr>
          <p:nvPr>
            <p:ph type="title"/>
          </p:nvPr>
        </p:nvSpPr>
        <p:spPr/>
        <p:txBody>
          <a:bodyPr/>
          <a:lstStyle/>
          <a:p>
            <a:r>
              <a:rPr lang="en-US" b="1" dirty="0"/>
              <a:t>Downsides of a single-table design</a:t>
            </a:r>
            <a:endParaRPr lang="en-IN" b="1" dirty="0"/>
          </a:p>
        </p:txBody>
      </p:sp>
      <p:sp>
        <p:nvSpPr>
          <p:cNvPr id="3" name="Content Placeholder 2">
            <a:extLst>
              <a:ext uri="{FF2B5EF4-FFF2-40B4-BE49-F238E27FC236}">
                <a16:creationId xmlns:a16="http://schemas.microsoft.com/office/drawing/2014/main" id="{A2014E53-FBBA-3A56-3D27-7EE1E62C0253}"/>
              </a:ext>
            </a:extLst>
          </p:cNvPr>
          <p:cNvSpPr>
            <a:spLocks noGrp="1"/>
          </p:cNvSpPr>
          <p:nvPr>
            <p:ph idx="1"/>
          </p:nvPr>
        </p:nvSpPr>
        <p:spPr/>
        <p:txBody>
          <a:bodyPr/>
          <a:lstStyle/>
          <a:p>
            <a:pPr algn="l">
              <a:buFont typeface="Arial" panose="020B0604020202020204" pitchFamily="34" charset="0"/>
              <a:buChar char="•"/>
            </a:pPr>
            <a:r>
              <a:rPr lang="en-US" b="0" i="0" dirty="0">
                <a:solidFill>
                  <a:srgbClr val="222222"/>
                </a:solidFill>
                <a:effectLst/>
                <a:latin typeface="Roboto" panose="02000000000000000000" pitchFamily="2" charset="0"/>
              </a:rPr>
              <a:t>Steep learning curve to understand single-table design;</a:t>
            </a:r>
          </a:p>
          <a:p>
            <a:pPr algn="l">
              <a:buFont typeface="Arial" panose="020B0604020202020204" pitchFamily="34" charset="0"/>
              <a:buChar char="•"/>
            </a:pPr>
            <a:r>
              <a:rPr lang="en-US" b="0" i="0" dirty="0">
                <a:solidFill>
                  <a:srgbClr val="222222"/>
                </a:solidFill>
                <a:effectLst/>
                <a:latin typeface="Roboto" panose="02000000000000000000" pitchFamily="2" charset="0"/>
              </a:rPr>
              <a:t>Inflexibility of adding new access patterns;</a:t>
            </a:r>
          </a:p>
          <a:p>
            <a:pPr algn="l">
              <a:buFont typeface="Arial" panose="020B0604020202020204" pitchFamily="34" charset="0"/>
              <a:buChar char="•"/>
            </a:pPr>
            <a:r>
              <a:rPr lang="en-US" b="0" i="0" dirty="0">
                <a:solidFill>
                  <a:srgbClr val="222222"/>
                </a:solidFill>
                <a:effectLst/>
                <a:latin typeface="Roboto" panose="02000000000000000000" pitchFamily="2" charset="0"/>
              </a:rPr>
              <a:t>Difficulty of exporting your tables for analytics</a:t>
            </a:r>
          </a:p>
          <a:p>
            <a:pPr algn="l">
              <a:buFont typeface="Arial" panose="020B0604020202020204" pitchFamily="34" charset="0"/>
              <a:buChar char="•"/>
            </a:pPr>
            <a:r>
              <a:rPr lang="en-US" b="0" i="0" dirty="0">
                <a:solidFill>
                  <a:srgbClr val="222222"/>
                </a:solidFill>
                <a:effectLst/>
                <a:latin typeface="Roboto" panose="02000000000000000000" pitchFamily="2" charset="0"/>
              </a:rPr>
              <a:t>DynamoDB is not good at OLAP queries. This is intentional. </a:t>
            </a:r>
          </a:p>
          <a:p>
            <a:pPr algn="l">
              <a:buFont typeface="Arial" panose="020B0604020202020204" pitchFamily="34" charset="0"/>
              <a:buChar char="•"/>
            </a:pPr>
            <a:r>
              <a:rPr lang="en-US" b="0" i="0" dirty="0">
                <a:solidFill>
                  <a:srgbClr val="222222"/>
                </a:solidFill>
                <a:effectLst/>
                <a:latin typeface="Roboto" panose="02000000000000000000" pitchFamily="2" charset="0"/>
              </a:rPr>
              <a:t>DynamoDB focuses on being ultra-performant at OLTP queries and wants you to use other, purpose-built databases for OLAP. </a:t>
            </a:r>
          </a:p>
          <a:p>
            <a:endParaRPr lang="en-IN" dirty="0"/>
          </a:p>
        </p:txBody>
      </p:sp>
    </p:spTree>
    <p:extLst>
      <p:ext uri="{BB962C8B-B14F-4D97-AF65-F5344CB8AC3E}">
        <p14:creationId xmlns:p14="http://schemas.microsoft.com/office/powerpoint/2010/main" val="30196299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1B3269C-7C56-B11B-6A4F-C6843CB2905F}"/>
              </a:ext>
            </a:extLst>
          </p:cNvPr>
          <p:cNvPicPr>
            <a:picLocks noChangeAspect="1"/>
          </p:cNvPicPr>
          <p:nvPr/>
        </p:nvPicPr>
        <p:blipFill>
          <a:blip r:embed="rId2"/>
          <a:stretch>
            <a:fillRect/>
          </a:stretch>
        </p:blipFill>
        <p:spPr>
          <a:xfrm>
            <a:off x="0" y="429018"/>
            <a:ext cx="12192000" cy="5999964"/>
          </a:xfrm>
          <a:prstGeom prst="rect">
            <a:avLst/>
          </a:prstGeom>
        </p:spPr>
      </p:pic>
    </p:spTree>
    <p:extLst>
      <p:ext uri="{BB962C8B-B14F-4D97-AF65-F5344CB8AC3E}">
        <p14:creationId xmlns:p14="http://schemas.microsoft.com/office/powerpoint/2010/main" val="84168261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C7BB9C6-A1F6-E52D-F40D-AD767CB59C84}"/>
              </a:ext>
            </a:extLst>
          </p:cNvPr>
          <p:cNvSpPr>
            <a:spLocks noGrp="1"/>
          </p:cNvSpPr>
          <p:nvPr>
            <p:ph type="ctrTitle"/>
          </p:nvPr>
        </p:nvSpPr>
        <p:spPr/>
        <p:txBody>
          <a:bodyPr/>
          <a:lstStyle/>
          <a:p>
            <a:r>
              <a:rPr lang="en-IN" b="1" dirty="0"/>
              <a:t>Key aspects of Dynamo</a:t>
            </a:r>
          </a:p>
        </p:txBody>
      </p:sp>
    </p:spTree>
    <p:extLst>
      <p:ext uri="{BB962C8B-B14F-4D97-AF65-F5344CB8AC3E}">
        <p14:creationId xmlns:p14="http://schemas.microsoft.com/office/powerpoint/2010/main" val="1450186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AE7500-4957-DDF6-868D-5F4FEDEA2D10}"/>
              </a:ext>
            </a:extLst>
          </p:cNvPr>
          <p:cNvSpPr>
            <a:spLocks noGrp="1"/>
          </p:cNvSpPr>
          <p:nvPr>
            <p:ph type="title"/>
          </p:nvPr>
        </p:nvSpPr>
        <p:spPr/>
        <p:txBody>
          <a:bodyPr/>
          <a:lstStyle/>
          <a:p>
            <a:r>
              <a:rPr lang="en-US" dirty="0"/>
              <a:t>No Relational model</a:t>
            </a:r>
            <a:endParaRPr lang="en-IN" dirty="0"/>
          </a:p>
        </p:txBody>
      </p:sp>
      <p:sp>
        <p:nvSpPr>
          <p:cNvPr id="3" name="Content Placeholder 2">
            <a:extLst>
              <a:ext uri="{FF2B5EF4-FFF2-40B4-BE49-F238E27FC236}">
                <a16:creationId xmlns:a16="http://schemas.microsoft.com/office/drawing/2014/main" id="{C1DF5E79-D8AD-550B-FFD7-1312CE942485}"/>
              </a:ext>
            </a:extLst>
          </p:cNvPr>
          <p:cNvSpPr>
            <a:spLocks noGrp="1"/>
          </p:cNvSpPr>
          <p:nvPr>
            <p:ph idx="1"/>
          </p:nvPr>
        </p:nvSpPr>
        <p:spPr>
          <a:xfrm>
            <a:off x="1154954" y="2603499"/>
            <a:ext cx="10660809" cy="3954463"/>
          </a:xfrm>
        </p:spPr>
        <p:txBody>
          <a:bodyPr>
            <a:normAutofit lnSpcReduction="10000"/>
          </a:bodyPr>
          <a:lstStyle/>
          <a:p>
            <a:r>
              <a:rPr lang="en-US" dirty="0"/>
              <a:t>Relational data model is a useful way to model many types of data.</a:t>
            </a:r>
          </a:p>
          <a:p>
            <a:r>
              <a:rPr lang="en-US" dirty="0"/>
              <a:t>Relational data is normalized to improve the integrity of the data. </a:t>
            </a:r>
          </a:p>
          <a:p>
            <a:r>
              <a:rPr lang="en-US" dirty="0"/>
              <a:t>Rather than duplicating a particular piece of data in multiple rows, you can store it in one place and refer to it using a JOIN operation from one table to another.</a:t>
            </a:r>
          </a:p>
          <a:p>
            <a:r>
              <a:rPr lang="en-US" dirty="0"/>
              <a:t>Now you can update that single place, and all items that refer to that data will gain the benefits of the update as well.</a:t>
            </a:r>
          </a:p>
          <a:p>
            <a:r>
              <a:rPr lang="en-US" dirty="0"/>
              <a:t>The JOIN operation is expensive. </a:t>
            </a:r>
          </a:p>
          <a:p>
            <a:r>
              <a:rPr lang="en-US" dirty="0"/>
              <a:t>At a large enough scale, engineers often </a:t>
            </a:r>
            <a:r>
              <a:rPr lang="en-US" dirty="0" err="1"/>
              <a:t>denormalize</a:t>
            </a:r>
            <a:r>
              <a:rPr lang="en-US" dirty="0"/>
              <a:t> their data to avoid making expensive joins and slowing down response times. </a:t>
            </a:r>
          </a:p>
          <a:p>
            <a:r>
              <a:rPr lang="en-US" dirty="0"/>
              <a:t>This decrease in response time comes with a trade-off of increased application complexity -- now you need to manage more of data integrity issues in your code rather than your database.</a:t>
            </a:r>
            <a:endParaRPr lang="en-IN" dirty="0"/>
          </a:p>
        </p:txBody>
      </p:sp>
    </p:spTree>
    <p:extLst>
      <p:ext uri="{BB962C8B-B14F-4D97-AF65-F5344CB8AC3E}">
        <p14:creationId xmlns:p14="http://schemas.microsoft.com/office/powerpoint/2010/main" val="131511946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AE7500-4957-DDF6-868D-5F4FEDEA2D10}"/>
              </a:ext>
            </a:extLst>
          </p:cNvPr>
          <p:cNvSpPr>
            <a:spLocks noGrp="1"/>
          </p:cNvSpPr>
          <p:nvPr>
            <p:ph type="title"/>
          </p:nvPr>
        </p:nvSpPr>
        <p:spPr/>
        <p:txBody>
          <a:bodyPr/>
          <a:lstStyle/>
          <a:p>
            <a:r>
              <a:rPr lang="en-US" dirty="0" err="1"/>
              <a:t>Dynamodb</a:t>
            </a:r>
            <a:r>
              <a:rPr lang="en-US" dirty="0"/>
              <a:t> Features</a:t>
            </a:r>
            <a:endParaRPr lang="en-IN" dirty="0"/>
          </a:p>
        </p:txBody>
      </p:sp>
      <p:sp>
        <p:nvSpPr>
          <p:cNvPr id="3" name="Content Placeholder 2">
            <a:extLst>
              <a:ext uri="{FF2B5EF4-FFF2-40B4-BE49-F238E27FC236}">
                <a16:creationId xmlns:a16="http://schemas.microsoft.com/office/drawing/2014/main" id="{C1DF5E79-D8AD-550B-FFD7-1312CE942485}"/>
              </a:ext>
            </a:extLst>
          </p:cNvPr>
          <p:cNvSpPr>
            <a:spLocks noGrp="1"/>
          </p:cNvSpPr>
          <p:nvPr>
            <p:ph idx="1"/>
          </p:nvPr>
        </p:nvSpPr>
        <p:spPr>
          <a:xfrm>
            <a:off x="1154954" y="2603499"/>
            <a:ext cx="10660809" cy="3954463"/>
          </a:xfrm>
        </p:spPr>
        <p:txBody>
          <a:bodyPr/>
          <a:lstStyle/>
          <a:p>
            <a:pPr algn="l">
              <a:buFont typeface="Arial" panose="020B0604020202020204" pitchFamily="34" charset="0"/>
              <a:buChar char="•"/>
            </a:pPr>
            <a:r>
              <a:rPr lang="en-US" b="0" i="0" dirty="0">
                <a:solidFill>
                  <a:srgbClr val="44413D"/>
                </a:solidFill>
                <a:effectLst/>
                <a:latin typeface="Open Sans" panose="020B0606030504020204" pitchFamily="34" charset="0"/>
              </a:rPr>
              <a:t>NoSQL database service that provides fast and predictable performance with seamless scalability.</a:t>
            </a:r>
          </a:p>
          <a:p>
            <a:pPr algn="l">
              <a:buFont typeface="Arial" panose="020B0604020202020204" pitchFamily="34" charset="0"/>
              <a:buChar char="•"/>
            </a:pPr>
            <a:r>
              <a:rPr lang="en-US" b="0" i="0" dirty="0">
                <a:solidFill>
                  <a:srgbClr val="44413D"/>
                </a:solidFill>
                <a:effectLst/>
                <a:latin typeface="Open Sans" panose="020B0606030504020204" pitchFamily="34" charset="0"/>
              </a:rPr>
              <a:t>Offers encryption at rest.</a:t>
            </a:r>
          </a:p>
          <a:p>
            <a:pPr algn="l">
              <a:buFont typeface="Arial" panose="020B0604020202020204" pitchFamily="34" charset="0"/>
              <a:buChar char="•"/>
            </a:pPr>
            <a:r>
              <a:rPr lang="en-US" dirty="0">
                <a:solidFill>
                  <a:srgbClr val="44413D"/>
                </a:solidFill>
                <a:latin typeface="Open Sans" panose="020B0606030504020204" pitchFamily="34" charset="0"/>
              </a:rPr>
              <a:t>C</a:t>
            </a:r>
            <a:r>
              <a:rPr lang="en-US" b="0" i="0" dirty="0">
                <a:solidFill>
                  <a:srgbClr val="44413D"/>
                </a:solidFill>
                <a:effectLst/>
                <a:latin typeface="Open Sans" panose="020B0606030504020204" pitchFamily="34" charset="0"/>
              </a:rPr>
              <a:t>an create database tables that can store and retrieve any amount of data, and serve any level of request traffic.</a:t>
            </a:r>
          </a:p>
          <a:p>
            <a:pPr algn="l">
              <a:buFont typeface="Arial" panose="020B0604020202020204" pitchFamily="34" charset="0"/>
              <a:buChar char="•"/>
            </a:pPr>
            <a:r>
              <a:rPr lang="en-US" dirty="0">
                <a:solidFill>
                  <a:srgbClr val="44413D"/>
                </a:solidFill>
                <a:latin typeface="Open Sans" panose="020B0606030504020204" pitchFamily="34" charset="0"/>
              </a:rPr>
              <a:t>C</a:t>
            </a:r>
            <a:r>
              <a:rPr lang="en-US" b="0" i="0" dirty="0">
                <a:solidFill>
                  <a:srgbClr val="44413D"/>
                </a:solidFill>
                <a:effectLst/>
                <a:latin typeface="Open Sans" panose="020B0606030504020204" pitchFamily="34" charset="0"/>
              </a:rPr>
              <a:t>an scale up or scale down your tables’ throughput capacity without downtime or performance degradation, and use the AWS Management Console to monitor resource utilization and performance metrics.</a:t>
            </a:r>
          </a:p>
          <a:p>
            <a:pPr algn="l">
              <a:buFont typeface="Arial" panose="020B0604020202020204" pitchFamily="34" charset="0"/>
              <a:buChar char="•"/>
            </a:pPr>
            <a:r>
              <a:rPr lang="en-US" b="0" i="0" dirty="0">
                <a:solidFill>
                  <a:srgbClr val="44413D"/>
                </a:solidFill>
                <a:effectLst/>
                <a:latin typeface="Open Sans" panose="020B0606030504020204" pitchFamily="34" charset="0"/>
              </a:rPr>
              <a:t>Provides on-demand backup capability as well as enable point-in-time recovery for the DynamoDB tables. With point-in-time recovery, can restore that table to any point in time during the </a:t>
            </a:r>
            <a:r>
              <a:rPr lang="en-US" b="1" i="0" dirty="0">
                <a:solidFill>
                  <a:srgbClr val="44413D"/>
                </a:solidFill>
                <a:effectLst/>
                <a:latin typeface="Open Sans" panose="020B0606030504020204" pitchFamily="34" charset="0"/>
              </a:rPr>
              <a:t>last 35 days</a:t>
            </a:r>
            <a:r>
              <a:rPr lang="en-US" b="0" i="0" dirty="0">
                <a:solidFill>
                  <a:srgbClr val="44413D"/>
                </a:solidFill>
                <a:effectLst/>
                <a:latin typeface="Open Sans" panose="020B0606030504020204" pitchFamily="34" charset="0"/>
              </a:rPr>
              <a:t>.</a:t>
            </a:r>
          </a:p>
          <a:p>
            <a:endParaRPr lang="en-IN" dirty="0"/>
          </a:p>
        </p:txBody>
      </p:sp>
    </p:spTree>
    <p:extLst>
      <p:ext uri="{BB962C8B-B14F-4D97-AF65-F5344CB8AC3E}">
        <p14:creationId xmlns:p14="http://schemas.microsoft.com/office/powerpoint/2010/main" val="215442601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AE7500-4957-DDF6-868D-5F4FEDEA2D10}"/>
              </a:ext>
            </a:extLst>
          </p:cNvPr>
          <p:cNvSpPr>
            <a:spLocks noGrp="1"/>
          </p:cNvSpPr>
          <p:nvPr>
            <p:ph type="title"/>
          </p:nvPr>
        </p:nvSpPr>
        <p:spPr/>
        <p:txBody>
          <a:bodyPr/>
          <a:lstStyle/>
          <a:p>
            <a:r>
              <a:rPr lang="en-US" dirty="0" err="1"/>
              <a:t>Dynamodb</a:t>
            </a:r>
            <a:r>
              <a:rPr lang="en-US" dirty="0"/>
              <a:t> Features</a:t>
            </a:r>
            <a:endParaRPr lang="en-IN" dirty="0"/>
          </a:p>
        </p:txBody>
      </p:sp>
      <p:sp>
        <p:nvSpPr>
          <p:cNvPr id="3" name="Content Placeholder 2">
            <a:extLst>
              <a:ext uri="{FF2B5EF4-FFF2-40B4-BE49-F238E27FC236}">
                <a16:creationId xmlns:a16="http://schemas.microsoft.com/office/drawing/2014/main" id="{C1DF5E79-D8AD-550B-FFD7-1312CE942485}"/>
              </a:ext>
            </a:extLst>
          </p:cNvPr>
          <p:cNvSpPr>
            <a:spLocks noGrp="1"/>
          </p:cNvSpPr>
          <p:nvPr>
            <p:ph idx="1"/>
          </p:nvPr>
        </p:nvSpPr>
        <p:spPr>
          <a:xfrm>
            <a:off x="1154954" y="2603499"/>
            <a:ext cx="10660809" cy="3954463"/>
          </a:xfrm>
        </p:spPr>
        <p:txBody>
          <a:bodyPr/>
          <a:lstStyle/>
          <a:p>
            <a:pPr algn="l">
              <a:buFont typeface="Arial" panose="020B0604020202020204" pitchFamily="34" charset="0"/>
              <a:buChar char="•"/>
            </a:pPr>
            <a:r>
              <a:rPr lang="en-US" dirty="0">
                <a:solidFill>
                  <a:srgbClr val="44413D"/>
                </a:solidFill>
                <a:latin typeface="Open Sans" panose="020B0606030504020204" pitchFamily="34" charset="0"/>
              </a:rPr>
              <a:t>D</a:t>
            </a:r>
            <a:r>
              <a:rPr lang="en-US" b="0" i="0" dirty="0">
                <a:solidFill>
                  <a:srgbClr val="44413D"/>
                </a:solidFill>
                <a:effectLst/>
                <a:latin typeface="Open Sans" panose="020B0606030504020204" pitchFamily="34" charset="0"/>
              </a:rPr>
              <a:t>ata is stored in partitions, backed by solid state disks (SSDs) and automatically replicated across multiple AZs in an AWS region, providing built-in high availability and data durability.</a:t>
            </a:r>
          </a:p>
          <a:p>
            <a:pPr algn="l">
              <a:buFont typeface="Arial" panose="020B0604020202020204" pitchFamily="34" charset="0"/>
              <a:buChar char="•"/>
            </a:pPr>
            <a:r>
              <a:rPr lang="en-US" dirty="0">
                <a:solidFill>
                  <a:srgbClr val="44413D"/>
                </a:solidFill>
                <a:latin typeface="Open Sans" panose="020B0606030504020204" pitchFamily="34" charset="0"/>
              </a:rPr>
              <a:t>Can c</a:t>
            </a:r>
            <a:r>
              <a:rPr lang="en-US" b="0" i="0" dirty="0">
                <a:solidFill>
                  <a:srgbClr val="44413D"/>
                </a:solidFill>
                <a:effectLst/>
                <a:latin typeface="Open Sans" panose="020B0606030504020204" pitchFamily="34" charset="0"/>
              </a:rPr>
              <a:t>reate tables that are automatically replicated across two or more AWS Regions, with full support for multi-master writes.</a:t>
            </a:r>
          </a:p>
          <a:p>
            <a:pPr algn="l">
              <a:buFont typeface="Arial" panose="020B0604020202020204" pitchFamily="34" charset="0"/>
              <a:buChar char="•"/>
            </a:pPr>
            <a:r>
              <a:rPr lang="en-US" b="0" i="0" dirty="0">
                <a:solidFill>
                  <a:srgbClr val="44413D"/>
                </a:solidFill>
                <a:effectLst/>
                <a:latin typeface="Open Sans" panose="020B0606030504020204" pitchFamily="34" charset="0"/>
              </a:rPr>
              <a:t>AWS now specifies the IP address ranges for Amazon DynamoDB endpoints. </a:t>
            </a:r>
          </a:p>
          <a:p>
            <a:pPr algn="l">
              <a:buFont typeface="Arial" panose="020B0604020202020204" pitchFamily="34" charset="0"/>
              <a:buChar char="•"/>
            </a:pPr>
            <a:r>
              <a:rPr lang="en-US" dirty="0">
                <a:solidFill>
                  <a:srgbClr val="44413D"/>
                </a:solidFill>
                <a:latin typeface="Open Sans" panose="020B0606030504020204" pitchFamily="34" charset="0"/>
              </a:rPr>
              <a:t>C</a:t>
            </a:r>
            <a:r>
              <a:rPr lang="en-US" b="0" i="0" dirty="0">
                <a:solidFill>
                  <a:srgbClr val="44413D"/>
                </a:solidFill>
                <a:effectLst/>
                <a:latin typeface="Open Sans" panose="020B0606030504020204" pitchFamily="34" charset="0"/>
              </a:rPr>
              <a:t>an use these IP address ranges in the routing and firewall policies to control outbound application traffic.</a:t>
            </a:r>
          </a:p>
          <a:p>
            <a:pPr algn="l">
              <a:buFont typeface="Arial" panose="020B0604020202020204" pitchFamily="34" charset="0"/>
              <a:buChar char="•"/>
            </a:pPr>
            <a:r>
              <a:rPr lang="en-US" dirty="0">
                <a:solidFill>
                  <a:srgbClr val="44413D"/>
                </a:solidFill>
                <a:latin typeface="Open Sans" panose="020B0606030504020204" pitchFamily="34" charset="0"/>
              </a:rPr>
              <a:t>C</a:t>
            </a:r>
            <a:r>
              <a:rPr lang="en-US" b="0" i="0" dirty="0">
                <a:solidFill>
                  <a:srgbClr val="44413D"/>
                </a:solidFill>
                <a:effectLst/>
                <a:latin typeface="Open Sans" panose="020B0606030504020204" pitchFamily="34" charset="0"/>
              </a:rPr>
              <a:t>an also use these ranges to control outbound traffic for applications in the Amazon Virtual Private Cloud, behind AWS Virtual Private Network or AWS Direct Connect.</a:t>
            </a:r>
          </a:p>
          <a:p>
            <a:endParaRPr lang="en-IN" dirty="0"/>
          </a:p>
        </p:txBody>
      </p:sp>
    </p:spTree>
    <p:extLst>
      <p:ext uri="{BB962C8B-B14F-4D97-AF65-F5344CB8AC3E}">
        <p14:creationId xmlns:p14="http://schemas.microsoft.com/office/powerpoint/2010/main" val="316723679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AE7500-4957-DDF6-868D-5F4FEDEA2D10}"/>
              </a:ext>
            </a:extLst>
          </p:cNvPr>
          <p:cNvSpPr>
            <a:spLocks noGrp="1"/>
          </p:cNvSpPr>
          <p:nvPr>
            <p:ph type="title"/>
          </p:nvPr>
        </p:nvSpPr>
        <p:spPr/>
        <p:txBody>
          <a:bodyPr/>
          <a:lstStyle/>
          <a:p>
            <a:r>
              <a:rPr lang="en-IN" dirty="0"/>
              <a:t>Core Components</a:t>
            </a:r>
          </a:p>
        </p:txBody>
      </p:sp>
      <p:sp>
        <p:nvSpPr>
          <p:cNvPr id="3" name="Content Placeholder 2">
            <a:extLst>
              <a:ext uri="{FF2B5EF4-FFF2-40B4-BE49-F238E27FC236}">
                <a16:creationId xmlns:a16="http://schemas.microsoft.com/office/drawing/2014/main" id="{C1DF5E79-D8AD-550B-FFD7-1312CE942485}"/>
              </a:ext>
            </a:extLst>
          </p:cNvPr>
          <p:cNvSpPr>
            <a:spLocks noGrp="1"/>
          </p:cNvSpPr>
          <p:nvPr>
            <p:ph idx="1"/>
          </p:nvPr>
        </p:nvSpPr>
        <p:spPr>
          <a:xfrm>
            <a:off x="1154954" y="2603499"/>
            <a:ext cx="10660809" cy="3954463"/>
          </a:xfrm>
        </p:spPr>
        <p:txBody>
          <a:bodyPr/>
          <a:lstStyle/>
          <a:p>
            <a:pPr algn="l">
              <a:buFont typeface="Arial" panose="020B0604020202020204" pitchFamily="34" charset="0"/>
              <a:buChar char="•"/>
            </a:pPr>
            <a:r>
              <a:rPr lang="en-US" b="1" i="0" dirty="0">
                <a:solidFill>
                  <a:srgbClr val="44413D"/>
                </a:solidFill>
                <a:effectLst/>
                <a:latin typeface="Open Sans" panose="020B0606030504020204" pitchFamily="34" charset="0"/>
              </a:rPr>
              <a:t>Tables</a:t>
            </a:r>
            <a:r>
              <a:rPr lang="en-US" b="0" i="0" dirty="0">
                <a:solidFill>
                  <a:srgbClr val="44413D"/>
                </a:solidFill>
                <a:effectLst/>
                <a:latin typeface="Open Sans" panose="020B0606030504020204" pitchFamily="34" charset="0"/>
              </a:rPr>
              <a:t> – a collection of items</a:t>
            </a:r>
          </a:p>
          <a:p>
            <a:pPr marL="742950" lvl="1" indent="-285750" algn="l">
              <a:buFont typeface="Arial" panose="020B0604020202020204" pitchFamily="34" charset="0"/>
              <a:buChar char="•"/>
            </a:pPr>
            <a:r>
              <a:rPr lang="en-US" b="0" i="0" dirty="0">
                <a:solidFill>
                  <a:srgbClr val="44413D"/>
                </a:solidFill>
                <a:effectLst/>
                <a:latin typeface="Open Sans" panose="020B0606030504020204" pitchFamily="34" charset="0"/>
              </a:rPr>
              <a:t>DynamoDB stores data in a table, which is a collection of data.</a:t>
            </a:r>
          </a:p>
          <a:p>
            <a:pPr marL="742950" lvl="1" indent="-285750" algn="l">
              <a:buFont typeface="Arial" panose="020B0604020202020204" pitchFamily="34" charset="0"/>
              <a:buChar char="•"/>
            </a:pPr>
            <a:r>
              <a:rPr lang="en-US" b="0" i="0" dirty="0">
                <a:solidFill>
                  <a:srgbClr val="44413D"/>
                </a:solidFill>
                <a:effectLst/>
                <a:latin typeface="Open Sans" panose="020B0606030504020204" pitchFamily="34" charset="0"/>
              </a:rPr>
              <a:t>Are </a:t>
            </a:r>
            <a:r>
              <a:rPr lang="en-US" b="0" i="0" dirty="0" err="1">
                <a:solidFill>
                  <a:srgbClr val="44413D"/>
                </a:solidFill>
                <a:effectLst/>
                <a:latin typeface="Open Sans" panose="020B0606030504020204" pitchFamily="34" charset="0"/>
              </a:rPr>
              <a:t>schemaless</a:t>
            </a:r>
            <a:r>
              <a:rPr lang="en-US" b="0" i="0" dirty="0">
                <a:solidFill>
                  <a:srgbClr val="44413D"/>
                </a:solidFill>
                <a:effectLst/>
                <a:latin typeface="Open Sans" panose="020B0606030504020204" pitchFamily="34" charset="0"/>
              </a:rPr>
              <a:t>.</a:t>
            </a:r>
          </a:p>
          <a:p>
            <a:pPr marL="742950" lvl="1" indent="-285750" algn="l">
              <a:buFont typeface="Arial" panose="020B0604020202020204" pitchFamily="34" charset="0"/>
              <a:buChar char="•"/>
            </a:pPr>
            <a:r>
              <a:rPr lang="en-US" b="0" i="0" dirty="0">
                <a:solidFill>
                  <a:srgbClr val="44413D"/>
                </a:solidFill>
                <a:effectLst/>
                <a:latin typeface="Open Sans" panose="020B0606030504020204" pitchFamily="34" charset="0"/>
              </a:rPr>
              <a:t>Initial limit of 256 tables per region.</a:t>
            </a:r>
          </a:p>
          <a:p>
            <a:pPr algn="l">
              <a:buFont typeface="Arial" panose="020B0604020202020204" pitchFamily="34" charset="0"/>
              <a:buChar char="•"/>
            </a:pPr>
            <a:r>
              <a:rPr lang="en-US" b="1" i="0" dirty="0">
                <a:solidFill>
                  <a:srgbClr val="44413D"/>
                </a:solidFill>
                <a:effectLst/>
                <a:latin typeface="Open Sans" panose="020B0606030504020204" pitchFamily="34" charset="0"/>
              </a:rPr>
              <a:t>Items</a:t>
            </a:r>
            <a:r>
              <a:rPr lang="en-US" b="0" i="0" dirty="0">
                <a:solidFill>
                  <a:srgbClr val="44413D"/>
                </a:solidFill>
                <a:effectLst/>
                <a:latin typeface="Open Sans" panose="020B0606030504020204" pitchFamily="34" charset="0"/>
              </a:rPr>
              <a:t> – a collection of attributes</a:t>
            </a:r>
          </a:p>
          <a:p>
            <a:pPr marL="742950" lvl="1" indent="-285750" algn="l">
              <a:buFont typeface="Arial" panose="020B0604020202020204" pitchFamily="34" charset="0"/>
              <a:buChar char="•"/>
            </a:pPr>
            <a:r>
              <a:rPr lang="en-US" b="0" i="0" dirty="0">
                <a:solidFill>
                  <a:srgbClr val="44413D"/>
                </a:solidFill>
                <a:effectLst/>
                <a:latin typeface="Open Sans" panose="020B0606030504020204" pitchFamily="34" charset="0"/>
              </a:rPr>
              <a:t>DynamoDB uses </a:t>
            </a:r>
            <a:r>
              <a:rPr lang="en-US" b="1" i="0" dirty="0">
                <a:solidFill>
                  <a:srgbClr val="44413D"/>
                </a:solidFill>
                <a:effectLst/>
                <a:latin typeface="Open Sans" panose="020B0606030504020204" pitchFamily="34" charset="0"/>
              </a:rPr>
              <a:t>primary keys</a:t>
            </a:r>
            <a:r>
              <a:rPr lang="en-US" b="0" i="0" dirty="0">
                <a:solidFill>
                  <a:srgbClr val="44413D"/>
                </a:solidFill>
                <a:effectLst/>
                <a:latin typeface="Open Sans" panose="020B0606030504020204" pitchFamily="34" charset="0"/>
              </a:rPr>
              <a:t> to uniquely identify each item in a table and </a:t>
            </a:r>
            <a:r>
              <a:rPr lang="en-US" b="1" i="0" dirty="0">
                <a:solidFill>
                  <a:srgbClr val="44413D"/>
                </a:solidFill>
                <a:effectLst/>
                <a:latin typeface="Open Sans" panose="020B0606030504020204" pitchFamily="34" charset="0"/>
              </a:rPr>
              <a:t>secondary indexes</a:t>
            </a:r>
            <a:r>
              <a:rPr lang="en-US" b="0" i="0" dirty="0">
                <a:solidFill>
                  <a:srgbClr val="44413D"/>
                </a:solidFill>
                <a:effectLst/>
                <a:latin typeface="Open Sans" panose="020B0606030504020204" pitchFamily="34" charset="0"/>
              </a:rPr>
              <a:t> to provide more querying flexibility.</a:t>
            </a:r>
          </a:p>
          <a:p>
            <a:pPr marL="742950" lvl="1" indent="-285750" algn="l">
              <a:buFont typeface="Arial" panose="020B0604020202020204" pitchFamily="34" charset="0"/>
              <a:buChar char="•"/>
            </a:pPr>
            <a:r>
              <a:rPr lang="en-US" b="0" i="0" dirty="0">
                <a:solidFill>
                  <a:srgbClr val="44413D"/>
                </a:solidFill>
                <a:effectLst/>
                <a:latin typeface="Open Sans" panose="020B0606030504020204" pitchFamily="34" charset="0"/>
              </a:rPr>
              <a:t>Each table contains zero or more items.</a:t>
            </a:r>
          </a:p>
          <a:p>
            <a:endParaRPr lang="en-IN" dirty="0"/>
          </a:p>
        </p:txBody>
      </p:sp>
    </p:spTree>
    <p:extLst>
      <p:ext uri="{BB962C8B-B14F-4D97-AF65-F5344CB8AC3E}">
        <p14:creationId xmlns:p14="http://schemas.microsoft.com/office/powerpoint/2010/main" val="397212509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AE7500-4957-DDF6-868D-5F4FEDEA2D10}"/>
              </a:ext>
            </a:extLst>
          </p:cNvPr>
          <p:cNvSpPr>
            <a:spLocks noGrp="1"/>
          </p:cNvSpPr>
          <p:nvPr>
            <p:ph type="title"/>
          </p:nvPr>
        </p:nvSpPr>
        <p:spPr/>
        <p:txBody>
          <a:bodyPr/>
          <a:lstStyle/>
          <a:p>
            <a:r>
              <a:rPr lang="en-IN" dirty="0"/>
              <a:t>Core Components</a:t>
            </a:r>
          </a:p>
        </p:txBody>
      </p:sp>
      <p:sp>
        <p:nvSpPr>
          <p:cNvPr id="3" name="Content Placeholder 2">
            <a:extLst>
              <a:ext uri="{FF2B5EF4-FFF2-40B4-BE49-F238E27FC236}">
                <a16:creationId xmlns:a16="http://schemas.microsoft.com/office/drawing/2014/main" id="{C1DF5E79-D8AD-550B-FFD7-1312CE942485}"/>
              </a:ext>
            </a:extLst>
          </p:cNvPr>
          <p:cNvSpPr>
            <a:spLocks noGrp="1"/>
          </p:cNvSpPr>
          <p:nvPr>
            <p:ph idx="1"/>
          </p:nvPr>
        </p:nvSpPr>
        <p:spPr>
          <a:xfrm>
            <a:off x="1154954" y="2603499"/>
            <a:ext cx="10660809" cy="3954463"/>
          </a:xfrm>
        </p:spPr>
        <p:txBody>
          <a:bodyPr/>
          <a:lstStyle/>
          <a:p>
            <a:pPr algn="l">
              <a:buFont typeface="Arial" panose="020B0604020202020204" pitchFamily="34" charset="0"/>
              <a:buChar char="•"/>
            </a:pPr>
            <a:r>
              <a:rPr lang="en-US" b="1" i="0" dirty="0">
                <a:solidFill>
                  <a:srgbClr val="44413D"/>
                </a:solidFill>
                <a:effectLst/>
                <a:latin typeface="Open Sans" panose="020B0606030504020204" pitchFamily="34" charset="0"/>
              </a:rPr>
              <a:t>Attributes </a:t>
            </a:r>
            <a:r>
              <a:rPr lang="en-US" b="0" i="0" dirty="0">
                <a:solidFill>
                  <a:srgbClr val="44413D"/>
                </a:solidFill>
                <a:effectLst/>
                <a:latin typeface="Open Sans" panose="020B0606030504020204" pitchFamily="34" charset="0"/>
              </a:rPr>
              <a:t>– a fundamental data element</a:t>
            </a:r>
          </a:p>
          <a:p>
            <a:pPr marL="742950" lvl="1" indent="-285750" algn="l">
              <a:buFont typeface="Arial" panose="020B0604020202020204" pitchFamily="34" charset="0"/>
              <a:buChar char="•"/>
            </a:pPr>
            <a:r>
              <a:rPr lang="en-US" b="0" i="0" dirty="0">
                <a:solidFill>
                  <a:srgbClr val="44413D"/>
                </a:solidFill>
                <a:effectLst/>
                <a:latin typeface="Open Sans" panose="020B0606030504020204" pitchFamily="34" charset="0"/>
              </a:rPr>
              <a:t>DynamoDB supports nested attributes up to 32 levels deep.</a:t>
            </a:r>
          </a:p>
          <a:p>
            <a:pPr algn="l">
              <a:buFont typeface="Arial" panose="020B0604020202020204" pitchFamily="34" charset="0"/>
              <a:buChar char="•"/>
            </a:pPr>
            <a:r>
              <a:rPr lang="en-US" b="1" i="0" dirty="0">
                <a:solidFill>
                  <a:srgbClr val="44413D"/>
                </a:solidFill>
                <a:effectLst/>
                <a:latin typeface="Open Sans" panose="020B0606030504020204" pitchFamily="34" charset="0"/>
              </a:rPr>
              <a:t>Primary Key </a:t>
            </a:r>
            <a:r>
              <a:rPr lang="en-US" b="0" i="0" dirty="0">
                <a:solidFill>
                  <a:srgbClr val="44413D"/>
                </a:solidFill>
                <a:effectLst/>
                <a:latin typeface="Open Sans" panose="020B0606030504020204" pitchFamily="34" charset="0"/>
              </a:rPr>
              <a:t>– uniquely identifies each item </a:t>
            </a:r>
            <a:r>
              <a:rPr lang="en-US" b="0" i="0">
                <a:solidFill>
                  <a:srgbClr val="44413D"/>
                </a:solidFill>
                <a:effectLst/>
                <a:latin typeface="Open Sans" panose="020B0606030504020204" pitchFamily="34" charset="0"/>
              </a:rPr>
              <a:t>in the table, </a:t>
            </a:r>
            <a:r>
              <a:rPr lang="en-US" b="0" i="0" dirty="0">
                <a:solidFill>
                  <a:srgbClr val="44413D"/>
                </a:solidFill>
                <a:effectLst/>
                <a:latin typeface="Open Sans" panose="020B0606030504020204" pitchFamily="34" charset="0"/>
              </a:rPr>
              <a:t>so that no two items can have the same key. Must be scalar.</a:t>
            </a:r>
          </a:p>
          <a:p>
            <a:pPr marL="742950" lvl="1" indent="-285750" algn="l">
              <a:buFont typeface="Arial" panose="020B0604020202020204" pitchFamily="34" charset="0"/>
              <a:buChar char="•"/>
            </a:pPr>
            <a:r>
              <a:rPr lang="en-US" b="1" i="0" dirty="0">
                <a:solidFill>
                  <a:srgbClr val="44413D"/>
                </a:solidFill>
                <a:effectLst/>
                <a:latin typeface="Open Sans" panose="020B0606030504020204" pitchFamily="34" charset="0"/>
              </a:rPr>
              <a:t>Partition key</a:t>
            </a:r>
            <a:r>
              <a:rPr lang="en-US" b="0" i="0" dirty="0">
                <a:solidFill>
                  <a:srgbClr val="44413D"/>
                </a:solidFill>
                <a:effectLst/>
                <a:latin typeface="Open Sans" panose="020B0606030504020204" pitchFamily="34" charset="0"/>
              </a:rPr>
              <a:t> – a simple primary key, composed of one attribute.</a:t>
            </a:r>
          </a:p>
          <a:p>
            <a:pPr marL="742950" lvl="1" indent="-285750" algn="l">
              <a:buFont typeface="Arial" panose="020B0604020202020204" pitchFamily="34" charset="0"/>
              <a:buChar char="•"/>
            </a:pPr>
            <a:r>
              <a:rPr lang="en-US" b="1" i="0" dirty="0">
                <a:solidFill>
                  <a:srgbClr val="44413D"/>
                </a:solidFill>
                <a:effectLst/>
                <a:latin typeface="Open Sans" panose="020B0606030504020204" pitchFamily="34" charset="0"/>
              </a:rPr>
              <a:t>Partition key and sort key</a:t>
            </a:r>
            <a:r>
              <a:rPr lang="en-US" b="0" i="0" dirty="0">
                <a:solidFill>
                  <a:srgbClr val="44413D"/>
                </a:solidFill>
                <a:effectLst/>
                <a:latin typeface="Open Sans" panose="020B0606030504020204" pitchFamily="34" charset="0"/>
              </a:rPr>
              <a:t> (</a:t>
            </a:r>
            <a:r>
              <a:rPr lang="en-US" b="0" i="1" dirty="0">
                <a:solidFill>
                  <a:srgbClr val="44413D"/>
                </a:solidFill>
                <a:effectLst/>
                <a:latin typeface="Open Sans" panose="020B0606030504020204" pitchFamily="34" charset="0"/>
              </a:rPr>
              <a:t>composite primary key</a:t>
            </a:r>
            <a:r>
              <a:rPr lang="en-US" b="0" i="0" dirty="0">
                <a:solidFill>
                  <a:srgbClr val="44413D"/>
                </a:solidFill>
                <a:effectLst/>
                <a:latin typeface="Open Sans" panose="020B0606030504020204" pitchFamily="34" charset="0"/>
              </a:rPr>
              <a:t>) – composed of two attributes.</a:t>
            </a:r>
          </a:p>
          <a:p>
            <a:pPr marL="742950" lvl="1" indent="-285750" algn="l">
              <a:buFont typeface="Arial" panose="020B0604020202020204" pitchFamily="34" charset="0"/>
              <a:buChar char="•"/>
            </a:pPr>
            <a:r>
              <a:rPr lang="en-US" b="0" i="0" dirty="0">
                <a:solidFill>
                  <a:srgbClr val="44413D"/>
                </a:solidFill>
                <a:effectLst/>
                <a:latin typeface="Open Sans" panose="020B0606030504020204" pitchFamily="34" charset="0"/>
              </a:rPr>
              <a:t>Uses the partition key value as input to an internal hash function.</a:t>
            </a:r>
          </a:p>
          <a:p>
            <a:pPr marL="742950" lvl="1" indent="-285750" algn="l">
              <a:buFont typeface="Arial" panose="020B0604020202020204" pitchFamily="34" charset="0"/>
              <a:buChar char="•"/>
            </a:pPr>
            <a:r>
              <a:rPr lang="en-US" dirty="0">
                <a:solidFill>
                  <a:srgbClr val="44413D"/>
                </a:solidFill>
                <a:latin typeface="Open Sans" panose="020B0606030504020204" pitchFamily="34" charset="0"/>
              </a:rPr>
              <a:t>O</a:t>
            </a:r>
            <a:r>
              <a:rPr lang="en-US" b="0" i="0" dirty="0">
                <a:solidFill>
                  <a:srgbClr val="44413D"/>
                </a:solidFill>
                <a:effectLst/>
                <a:latin typeface="Open Sans" panose="020B0606030504020204" pitchFamily="34" charset="0"/>
              </a:rPr>
              <a:t>utput from the hash function determines the partition in which the item will be stored. </a:t>
            </a:r>
          </a:p>
          <a:p>
            <a:pPr marL="742950" lvl="1" indent="-285750" algn="l">
              <a:buFont typeface="Arial" panose="020B0604020202020204" pitchFamily="34" charset="0"/>
              <a:buChar char="•"/>
            </a:pPr>
            <a:r>
              <a:rPr lang="en-US" b="0" i="0" dirty="0">
                <a:solidFill>
                  <a:srgbClr val="44413D"/>
                </a:solidFill>
                <a:effectLst/>
                <a:latin typeface="Open Sans" panose="020B0606030504020204" pitchFamily="34" charset="0"/>
              </a:rPr>
              <a:t>All items with the same partition key are stored together, in sorted order by sort key value. </a:t>
            </a:r>
          </a:p>
          <a:p>
            <a:pPr marL="742950" lvl="1" indent="-285750" algn="l">
              <a:buFont typeface="Arial" panose="020B0604020202020204" pitchFamily="34" charset="0"/>
              <a:buChar char="•"/>
            </a:pPr>
            <a:r>
              <a:rPr lang="en-US" b="0" i="0" dirty="0">
                <a:solidFill>
                  <a:srgbClr val="44413D"/>
                </a:solidFill>
                <a:effectLst/>
                <a:latin typeface="Open Sans" panose="020B0606030504020204" pitchFamily="34" charset="0"/>
              </a:rPr>
              <a:t>If no sort key is used, no two items can have the same partition key value.</a:t>
            </a:r>
          </a:p>
          <a:p>
            <a:endParaRPr lang="en-IN" dirty="0"/>
          </a:p>
        </p:txBody>
      </p:sp>
    </p:spTree>
    <p:extLst>
      <p:ext uri="{BB962C8B-B14F-4D97-AF65-F5344CB8AC3E}">
        <p14:creationId xmlns:p14="http://schemas.microsoft.com/office/powerpoint/2010/main" val="250981755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AE7500-4957-DDF6-868D-5F4FEDEA2D10}"/>
              </a:ext>
            </a:extLst>
          </p:cNvPr>
          <p:cNvSpPr>
            <a:spLocks noGrp="1"/>
          </p:cNvSpPr>
          <p:nvPr>
            <p:ph type="title"/>
          </p:nvPr>
        </p:nvSpPr>
        <p:spPr/>
        <p:txBody>
          <a:bodyPr/>
          <a:lstStyle/>
          <a:p>
            <a:r>
              <a:rPr lang="en-IN" dirty="0"/>
              <a:t>Core Components</a:t>
            </a:r>
          </a:p>
        </p:txBody>
      </p:sp>
      <p:sp>
        <p:nvSpPr>
          <p:cNvPr id="3" name="Content Placeholder 2">
            <a:extLst>
              <a:ext uri="{FF2B5EF4-FFF2-40B4-BE49-F238E27FC236}">
                <a16:creationId xmlns:a16="http://schemas.microsoft.com/office/drawing/2014/main" id="{C1DF5E79-D8AD-550B-FFD7-1312CE942485}"/>
              </a:ext>
            </a:extLst>
          </p:cNvPr>
          <p:cNvSpPr>
            <a:spLocks noGrp="1"/>
          </p:cNvSpPr>
          <p:nvPr>
            <p:ph idx="1"/>
          </p:nvPr>
        </p:nvSpPr>
        <p:spPr>
          <a:xfrm>
            <a:off x="1154954" y="2603499"/>
            <a:ext cx="10660809" cy="3954463"/>
          </a:xfrm>
        </p:spPr>
        <p:txBody>
          <a:bodyPr>
            <a:normAutofit/>
          </a:bodyPr>
          <a:lstStyle/>
          <a:p>
            <a:pPr algn="l">
              <a:buFont typeface="Arial" panose="020B0604020202020204" pitchFamily="34" charset="0"/>
              <a:buChar char="•"/>
            </a:pPr>
            <a:r>
              <a:rPr lang="en-US" sz="2400" b="1" i="0" dirty="0">
                <a:solidFill>
                  <a:srgbClr val="44413D"/>
                </a:solidFill>
                <a:effectLst/>
                <a:latin typeface="Open Sans" panose="020B0606030504020204" pitchFamily="34" charset="0"/>
              </a:rPr>
              <a:t>Secondary Indexes </a:t>
            </a:r>
            <a:r>
              <a:rPr lang="en-US" sz="2400" b="0" i="0" dirty="0">
                <a:solidFill>
                  <a:srgbClr val="44413D"/>
                </a:solidFill>
                <a:effectLst/>
                <a:latin typeface="Open Sans" panose="020B0606030504020204" pitchFamily="34" charset="0"/>
              </a:rPr>
              <a:t>– Used to query the data </a:t>
            </a:r>
            <a:r>
              <a:rPr lang="en-US" sz="2400" b="0" i="0">
                <a:solidFill>
                  <a:srgbClr val="44413D"/>
                </a:solidFill>
                <a:effectLst/>
                <a:latin typeface="Open Sans" panose="020B0606030504020204" pitchFamily="34" charset="0"/>
              </a:rPr>
              <a:t>in the table </a:t>
            </a:r>
            <a:r>
              <a:rPr lang="en-US" sz="2400" b="0" i="0" dirty="0">
                <a:solidFill>
                  <a:srgbClr val="44413D"/>
                </a:solidFill>
                <a:effectLst/>
                <a:latin typeface="Open Sans" panose="020B0606030504020204" pitchFamily="34" charset="0"/>
              </a:rPr>
              <a:t>using an alternate key, in addition to queries against the primary key.</a:t>
            </a:r>
          </a:p>
          <a:p>
            <a:pPr marL="742950" lvl="1" indent="-285750" algn="l">
              <a:buFont typeface="Arial" panose="020B0604020202020204" pitchFamily="34" charset="0"/>
              <a:buChar char="•"/>
            </a:pPr>
            <a:r>
              <a:rPr lang="en-US" sz="2000" b="0" i="0" dirty="0">
                <a:solidFill>
                  <a:srgbClr val="44413D"/>
                </a:solidFill>
                <a:effectLst/>
                <a:latin typeface="Open Sans" panose="020B0606030504020204" pitchFamily="34" charset="0"/>
              </a:rPr>
              <a:t>Can create one or more secondary indexes on a table.</a:t>
            </a:r>
          </a:p>
          <a:p>
            <a:pPr marL="742950" lvl="1" indent="-285750" algn="l">
              <a:buFont typeface="Arial" panose="020B0604020202020204" pitchFamily="34" charset="0"/>
              <a:buChar char="•"/>
            </a:pPr>
            <a:r>
              <a:rPr lang="en-US" sz="2000" b="0" i="0" dirty="0">
                <a:solidFill>
                  <a:srgbClr val="44413D"/>
                </a:solidFill>
                <a:effectLst/>
                <a:latin typeface="Open Sans" panose="020B0606030504020204" pitchFamily="34" charset="0"/>
              </a:rPr>
              <a:t>Two kinds of indexes:</a:t>
            </a:r>
          </a:p>
          <a:p>
            <a:pPr marL="1143000" lvl="2" indent="-228600" algn="l">
              <a:buFont typeface="Arial" panose="020B0604020202020204" pitchFamily="34" charset="0"/>
              <a:buChar char="•"/>
            </a:pPr>
            <a:r>
              <a:rPr lang="en-US" sz="1800" b="1" i="0" dirty="0">
                <a:solidFill>
                  <a:srgbClr val="44413D"/>
                </a:solidFill>
                <a:effectLst/>
                <a:latin typeface="Open Sans" panose="020B0606030504020204" pitchFamily="34" charset="0"/>
              </a:rPr>
              <a:t>Global secondary index</a:t>
            </a:r>
            <a:r>
              <a:rPr lang="en-US" sz="1800" b="0" i="0" dirty="0">
                <a:solidFill>
                  <a:srgbClr val="44413D"/>
                </a:solidFill>
                <a:effectLst/>
                <a:latin typeface="Open Sans" panose="020B0606030504020204" pitchFamily="34" charset="0"/>
              </a:rPr>
              <a:t> – An index with a partition key and sort key that can be different from those </a:t>
            </a:r>
            <a:r>
              <a:rPr lang="en-US" sz="1800" b="0" i="0">
                <a:solidFill>
                  <a:srgbClr val="44413D"/>
                </a:solidFill>
                <a:effectLst/>
                <a:latin typeface="Open Sans" panose="020B0606030504020204" pitchFamily="34" charset="0"/>
              </a:rPr>
              <a:t>on the table.</a:t>
            </a:r>
            <a:endParaRPr lang="en-US" sz="1800" b="0" i="0" dirty="0">
              <a:solidFill>
                <a:srgbClr val="44413D"/>
              </a:solidFill>
              <a:effectLst/>
              <a:latin typeface="Open Sans" panose="020B0606030504020204" pitchFamily="34" charset="0"/>
            </a:endParaRPr>
          </a:p>
          <a:p>
            <a:pPr marL="1143000" lvl="2" indent="-228600" algn="l">
              <a:buFont typeface="Arial" panose="020B0604020202020204" pitchFamily="34" charset="0"/>
              <a:buChar char="•"/>
            </a:pPr>
            <a:r>
              <a:rPr lang="en-US" sz="1800" b="1" i="0" dirty="0">
                <a:solidFill>
                  <a:srgbClr val="44413D"/>
                </a:solidFill>
                <a:effectLst/>
                <a:latin typeface="Open Sans" panose="020B0606030504020204" pitchFamily="34" charset="0"/>
              </a:rPr>
              <a:t>Local secondary index</a:t>
            </a:r>
            <a:r>
              <a:rPr lang="en-US" sz="1800" b="0" i="0" dirty="0">
                <a:solidFill>
                  <a:srgbClr val="44413D"/>
                </a:solidFill>
                <a:effectLst/>
                <a:latin typeface="Open Sans" panose="020B0606030504020204" pitchFamily="34" charset="0"/>
              </a:rPr>
              <a:t> – An index that has the same partition key </a:t>
            </a:r>
            <a:r>
              <a:rPr lang="en-US" sz="1800" b="0" i="0">
                <a:solidFill>
                  <a:srgbClr val="44413D"/>
                </a:solidFill>
                <a:effectLst/>
                <a:latin typeface="Open Sans" panose="020B0606030504020204" pitchFamily="34" charset="0"/>
              </a:rPr>
              <a:t>as the table, </a:t>
            </a:r>
            <a:r>
              <a:rPr lang="en-US" sz="1800" b="0" i="0" dirty="0">
                <a:solidFill>
                  <a:srgbClr val="44413D"/>
                </a:solidFill>
                <a:effectLst/>
                <a:latin typeface="Open Sans" panose="020B0606030504020204" pitchFamily="34" charset="0"/>
              </a:rPr>
              <a:t>but a different sort key.</a:t>
            </a:r>
          </a:p>
          <a:p>
            <a:pPr marL="742950" lvl="1" indent="-285750" algn="l">
              <a:buFont typeface="Arial" panose="020B0604020202020204" pitchFamily="34" charset="0"/>
              <a:buChar char="•"/>
            </a:pPr>
            <a:r>
              <a:rPr lang="en-US" sz="2000" b="0" i="0" dirty="0">
                <a:solidFill>
                  <a:srgbClr val="44413D"/>
                </a:solidFill>
                <a:effectLst/>
                <a:latin typeface="Open Sans" panose="020B0606030504020204" pitchFamily="34" charset="0"/>
              </a:rPr>
              <a:t>Can define up to 20 global secondary indexes and 5 local secondary indexes per table.</a:t>
            </a:r>
          </a:p>
          <a:p>
            <a:endParaRPr lang="en-IN" sz="2400" dirty="0"/>
          </a:p>
        </p:txBody>
      </p:sp>
    </p:spTree>
    <p:extLst>
      <p:ext uri="{BB962C8B-B14F-4D97-AF65-F5344CB8AC3E}">
        <p14:creationId xmlns:p14="http://schemas.microsoft.com/office/powerpoint/2010/main" val="146830764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AE7500-4957-DDF6-868D-5F4FEDEA2D10}"/>
              </a:ext>
            </a:extLst>
          </p:cNvPr>
          <p:cNvSpPr>
            <a:spLocks noGrp="1"/>
          </p:cNvSpPr>
          <p:nvPr>
            <p:ph type="title"/>
          </p:nvPr>
        </p:nvSpPr>
        <p:spPr/>
        <p:txBody>
          <a:bodyPr/>
          <a:lstStyle/>
          <a:p>
            <a:r>
              <a:rPr lang="en-IN" dirty="0"/>
              <a:t>Core Components</a:t>
            </a:r>
          </a:p>
        </p:txBody>
      </p:sp>
      <p:sp>
        <p:nvSpPr>
          <p:cNvPr id="3" name="Content Placeholder 2">
            <a:extLst>
              <a:ext uri="{FF2B5EF4-FFF2-40B4-BE49-F238E27FC236}">
                <a16:creationId xmlns:a16="http://schemas.microsoft.com/office/drawing/2014/main" id="{C1DF5E79-D8AD-550B-FFD7-1312CE942485}"/>
              </a:ext>
            </a:extLst>
          </p:cNvPr>
          <p:cNvSpPr>
            <a:spLocks noGrp="1"/>
          </p:cNvSpPr>
          <p:nvPr>
            <p:ph idx="1"/>
          </p:nvPr>
        </p:nvSpPr>
        <p:spPr>
          <a:xfrm>
            <a:off x="1154954" y="2603499"/>
            <a:ext cx="10660809" cy="3954463"/>
          </a:xfrm>
        </p:spPr>
        <p:txBody>
          <a:bodyPr>
            <a:normAutofit/>
          </a:bodyPr>
          <a:lstStyle/>
          <a:p>
            <a:pPr algn="l">
              <a:buFont typeface="Arial" panose="020B0604020202020204" pitchFamily="34" charset="0"/>
              <a:buChar char="•"/>
            </a:pPr>
            <a:r>
              <a:rPr lang="en-US" b="1" i="0" dirty="0">
                <a:solidFill>
                  <a:srgbClr val="44413D"/>
                </a:solidFill>
                <a:effectLst/>
                <a:latin typeface="Open Sans" panose="020B0606030504020204" pitchFamily="34" charset="0"/>
              </a:rPr>
              <a:t>DynamoDB Streams </a:t>
            </a:r>
            <a:r>
              <a:rPr lang="en-US" b="0" i="0" dirty="0">
                <a:solidFill>
                  <a:srgbClr val="44413D"/>
                </a:solidFill>
                <a:effectLst/>
                <a:latin typeface="Open Sans" panose="020B0606030504020204" pitchFamily="34" charset="0"/>
              </a:rPr>
              <a:t>– an optional feature that captures data modification events in DynamoDB tables.</a:t>
            </a:r>
          </a:p>
          <a:p>
            <a:pPr marL="742950" lvl="1" indent="-285750" algn="l">
              <a:buFont typeface="Arial" panose="020B0604020202020204" pitchFamily="34" charset="0"/>
              <a:buChar char="•"/>
            </a:pPr>
            <a:r>
              <a:rPr lang="en-US" b="0" i="0" dirty="0">
                <a:solidFill>
                  <a:srgbClr val="44413D"/>
                </a:solidFill>
                <a:effectLst/>
                <a:latin typeface="Open Sans" panose="020B0606030504020204" pitchFamily="34" charset="0"/>
              </a:rPr>
              <a:t>Naming convention for DynamoDB Streams endpoints is </a:t>
            </a:r>
            <a:r>
              <a:rPr lang="en-US" b="0" i="1" dirty="0">
                <a:solidFill>
                  <a:srgbClr val="44413D"/>
                </a:solidFill>
                <a:effectLst/>
                <a:latin typeface="Open Sans" panose="020B0606030504020204" pitchFamily="34" charset="0"/>
              </a:rPr>
              <a:t>streams.</a:t>
            </a:r>
            <a:r>
              <a:rPr lang="en-US" b="0" i="1" dirty="0" err="1">
                <a:solidFill>
                  <a:srgbClr val="44413D"/>
                </a:solidFill>
                <a:effectLst/>
                <a:latin typeface="Open Sans" panose="020B0606030504020204" pitchFamily="34" charset="0"/>
              </a:rPr>
              <a:t>dynamodb</a:t>
            </a:r>
            <a:r>
              <a:rPr lang="en-US" b="0" i="1" dirty="0">
                <a:solidFill>
                  <a:srgbClr val="44413D"/>
                </a:solidFill>
                <a:effectLst/>
                <a:latin typeface="Open Sans" panose="020B0606030504020204" pitchFamily="34" charset="0"/>
              </a:rPr>
              <a:t>..amazonaws.com</a:t>
            </a:r>
            <a:endParaRPr lang="en-US" b="0" i="0" dirty="0">
              <a:solidFill>
                <a:srgbClr val="44413D"/>
              </a:solidFill>
              <a:effectLst/>
              <a:latin typeface="Open Sans" panose="020B0606030504020204" pitchFamily="34" charset="0"/>
            </a:endParaRPr>
          </a:p>
          <a:p>
            <a:pPr marL="742950" lvl="1" indent="-285750" algn="l">
              <a:buFont typeface="Arial" panose="020B0604020202020204" pitchFamily="34" charset="0"/>
              <a:buChar char="•"/>
            </a:pPr>
            <a:r>
              <a:rPr lang="en-US" b="0" i="0" dirty="0">
                <a:solidFill>
                  <a:srgbClr val="44413D"/>
                </a:solidFill>
                <a:effectLst/>
                <a:latin typeface="Open Sans" panose="020B0606030504020204" pitchFamily="34" charset="0"/>
              </a:rPr>
              <a:t>Each event is represented by a </a:t>
            </a:r>
            <a:r>
              <a:rPr lang="en-US" b="0" i="1" dirty="0">
                <a:solidFill>
                  <a:srgbClr val="44413D"/>
                </a:solidFill>
                <a:effectLst/>
                <a:latin typeface="Open Sans" panose="020B0606030504020204" pitchFamily="34" charset="0"/>
              </a:rPr>
              <a:t>stream record</a:t>
            </a:r>
            <a:r>
              <a:rPr lang="en-US" b="0" i="0" dirty="0">
                <a:solidFill>
                  <a:srgbClr val="44413D"/>
                </a:solidFill>
                <a:effectLst/>
                <a:latin typeface="Open Sans" panose="020B0606030504020204" pitchFamily="34" charset="0"/>
              </a:rPr>
              <a:t>, and captures the following events:</a:t>
            </a:r>
          </a:p>
          <a:p>
            <a:pPr marL="1143000" lvl="2" indent="-228600" algn="l">
              <a:buFont typeface="Arial" panose="020B0604020202020204" pitchFamily="34" charset="0"/>
              <a:buChar char="•"/>
            </a:pPr>
            <a:r>
              <a:rPr lang="en-US" b="0" i="0" dirty="0">
                <a:solidFill>
                  <a:srgbClr val="44413D"/>
                </a:solidFill>
                <a:effectLst/>
                <a:latin typeface="Open Sans" panose="020B0606030504020204" pitchFamily="34" charset="0"/>
              </a:rPr>
              <a:t>A new item is added </a:t>
            </a:r>
            <a:r>
              <a:rPr lang="en-US" b="0" i="0">
                <a:solidFill>
                  <a:srgbClr val="44413D"/>
                </a:solidFill>
                <a:effectLst/>
                <a:latin typeface="Open Sans" panose="020B0606030504020204" pitchFamily="34" charset="0"/>
              </a:rPr>
              <a:t>to the table: </a:t>
            </a:r>
            <a:r>
              <a:rPr lang="en-US" b="0" i="0" dirty="0">
                <a:solidFill>
                  <a:srgbClr val="44413D"/>
                </a:solidFill>
                <a:effectLst/>
                <a:latin typeface="Open Sans" panose="020B0606030504020204" pitchFamily="34" charset="0"/>
              </a:rPr>
              <a:t>captures an image of the entire item, including all of its attributes.</a:t>
            </a:r>
          </a:p>
          <a:p>
            <a:pPr marL="1143000" lvl="2" indent="-228600" algn="l">
              <a:buFont typeface="Arial" panose="020B0604020202020204" pitchFamily="34" charset="0"/>
              <a:buChar char="•"/>
            </a:pPr>
            <a:r>
              <a:rPr lang="en-US" b="0" i="0" dirty="0">
                <a:solidFill>
                  <a:srgbClr val="44413D"/>
                </a:solidFill>
                <a:effectLst/>
                <a:latin typeface="Open Sans" panose="020B0606030504020204" pitchFamily="34" charset="0"/>
              </a:rPr>
              <a:t>An item is updated: captures the “before” and “after” image of any attributes that were modified in the item.</a:t>
            </a:r>
          </a:p>
          <a:p>
            <a:pPr marL="1143000" lvl="2" indent="-228600" algn="l">
              <a:buFont typeface="Arial" panose="020B0604020202020204" pitchFamily="34" charset="0"/>
              <a:buChar char="•"/>
            </a:pPr>
            <a:r>
              <a:rPr lang="en-US" b="0" i="0" dirty="0">
                <a:solidFill>
                  <a:srgbClr val="44413D"/>
                </a:solidFill>
                <a:effectLst/>
                <a:latin typeface="Open Sans" panose="020B0606030504020204" pitchFamily="34" charset="0"/>
              </a:rPr>
              <a:t>An item is deleted </a:t>
            </a:r>
            <a:r>
              <a:rPr lang="en-US" b="0" i="0">
                <a:solidFill>
                  <a:srgbClr val="44413D"/>
                </a:solidFill>
                <a:effectLst/>
                <a:latin typeface="Open Sans" panose="020B0606030504020204" pitchFamily="34" charset="0"/>
              </a:rPr>
              <a:t>from the table: </a:t>
            </a:r>
            <a:r>
              <a:rPr lang="en-US" b="0" i="0" dirty="0">
                <a:solidFill>
                  <a:srgbClr val="44413D"/>
                </a:solidFill>
                <a:effectLst/>
                <a:latin typeface="Open Sans" panose="020B0606030504020204" pitchFamily="34" charset="0"/>
              </a:rPr>
              <a:t>captures an image of the entire item before it was deleted.</a:t>
            </a:r>
          </a:p>
          <a:p>
            <a:pPr marL="742950" lvl="1" indent="-285750" algn="l">
              <a:buFont typeface="Arial" panose="020B0604020202020204" pitchFamily="34" charset="0"/>
              <a:buChar char="•"/>
            </a:pPr>
            <a:r>
              <a:rPr lang="en-US" b="0" i="0" dirty="0">
                <a:solidFill>
                  <a:srgbClr val="44413D"/>
                </a:solidFill>
                <a:effectLst/>
                <a:latin typeface="Open Sans" panose="020B0606030504020204" pitchFamily="34" charset="0"/>
              </a:rPr>
              <a:t>Each stream record also contains the name </a:t>
            </a:r>
            <a:r>
              <a:rPr lang="en-US" b="0" i="0">
                <a:solidFill>
                  <a:srgbClr val="44413D"/>
                </a:solidFill>
                <a:effectLst/>
                <a:latin typeface="Open Sans" panose="020B0606030504020204" pitchFamily="34" charset="0"/>
              </a:rPr>
              <a:t>of the table, </a:t>
            </a:r>
            <a:r>
              <a:rPr lang="en-US" b="0" i="0" dirty="0">
                <a:solidFill>
                  <a:srgbClr val="44413D"/>
                </a:solidFill>
                <a:effectLst/>
                <a:latin typeface="Open Sans" panose="020B0606030504020204" pitchFamily="34" charset="0"/>
              </a:rPr>
              <a:t>the event timestamp, and other metadata.</a:t>
            </a:r>
          </a:p>
          <a:p>
            <a:pPr marL="742950" lvl="1" indent="-285750" algn="l">
              <a:buFont typeface="Arial" panose="020B0604020202020204" pitchFamily="34" charset="0"/>
              <a:buChar char="•"/>
            </a:pPr>
            <a:r>
              <a:rPr lang="en-US" b="0" i="0" dirty="0">
                <a:solidFill>
                  <a:srgbClr val="44413D"/>
                </a:solidFill>
                <a:effectLst/>
                <a:latin typeface="Open Sans" panose="020B0606030504020204" pitchFamily="34" charset="0"/>
              </a:rPr>
              <a:t>Stream records are organized into groups, or </a:t>
            </a:r>
            <a:r>
              <a:rPr lang="en-US" b="1" i="1" dirty="0">
                <a:solidFill>
                  <a:srgbClr val="44413D"/>
                </a:solidFill>
                <a:effectLst/>
                <a:latin typeface="Open Sans" panose="020B0606030504020204" pitchFamily="34" charset="0"/>
              </a:rPr>
              <a:t>shards</a:t>
            </a:r>
            <a:r>
              <a:rPr lang="en-US" b="0" i="0" dirty="0">
                <a:solidFill>
                  <a:srgbClr val="44413D"/>
                </a:solidFill>
                <a:effectLst/>
                <a:latin typeface="Open Sans" panose="020B0606030504020204" pitchFamily="34" charset="0"/>
              </a:rPr>
              <a:t>. </a:t>
            </a:r>
          </a:p>
          <a:p>
            <a:endParaRPr lang="en-IN" dirty="0"/>
          </a:p>
        </p:txBody>
      </p:sp>
    </p:spTree>
    <p:extLst>
      <p:ext uri="{BB962C8B-B14F-4D97-AF65-F5344CB8AC3E}">
        <p14:creationId xmlns:p14="http://schemas.microsoft.com/office/powerpoint/2010/main" val="46860221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AE7500-4957-DDF6-868D-5F4FEDEA2D10}"/>
              </a:ext>
            </a:extLst>
          </p:cNvPr>
          <p:cNvSpPr>
            <a:spLocks noGrp="1"/>
          </p:cNvSpPr>
          <p:nvPr>
            <p:ph type="title"/>
          </p:nvPr>
        </p:nvSpPr>
        <p:spPr/>
        <p:txBody>
          <a:bodyPr/>
          <a:lstStyle/>
          <a:p>
            <a:r>
              <a:rPr lang="en-IN" dirty="0"/>
              <a:t>Core Components</a:t>
            </a:r>
          </a:p>
        </p:txBody>
      </p:sp>
      <p:sp>
        <p:nvSpPr>
          <p:cNvPr id="3" name="Content Placeholder 2">
            <a:extLst>
              <a:ext uri="{FF2B5EF4-FFF2-40B4-BE49-F238E27FC236}">
                <a16:creationId xmlns:a16="http://schemas.microsoft.com/office/drawing/2014/main" id="{C1DF5E79-D8AD-550B-FFD7-1312CE942485}"/>
              </a:ext>
            </a:extLst>
          </p:cNvPr>
          <p:cNvSpPr>
            <a:spLocks noGrp="1"/>
          </p:cNvSpPr>
          <p:nvPr>
            <p:ph idx="1"/>
          </p:nvPr>
        </p:nvSpPr>
        <p:spPr>
          <a:xfrm>
            <a:off x="1154954" y="2603499"/>
            <a:ext cx="10660809" cy="3954463"/>
          </a:xfrm>
        </p:spPr>
        <p:txBody>
          <a:bodyPr>
            <a:normAutofit/>
          </a:bodyPr>
          <a:lstStyle/>
          <a:p>
            <a:pPr algn="l">
              <a:buFont typeface="Arial" panose="020B0604020202020204" pitchFamily="34" charset="0"/>
              <a:buChar char="•"/>
            </a:pPr>
            <a:r>
              <a:rPr lang="en-US" b="1" i="0" dirty="0">
                <a:solidFill>
                  <a:srgbClr val="44413D"/>
                </a:solidFill>
                <a:effectLst/>
                <a:latin typeface="Open Sans" panose="020B0606030504020204" pitchFamily="34" charset="0"/>
              </a:rPr>
              <a:t>DynamoDB Streams </a:t>
            </a:r>
            <a:r>
              <a:rPr lang="en-US" b="0" i="0" dirty="0">
                <a:solidFill>
                  <a:srgbClr val="44413D"/>
                </a:solidFill>
                <a:effectLst/>
                <a:latin typeface="Open Sans" panose="020B0606030504020204" pitchFamily="34" charset="0"/>
              </a:rPr>
              <a:t>–Stream records are organized into groups, or </a:t>
            </a:r>
            <a:r>
              <a:rPr lang="en-US" b="1" i="1" dirty="0">
                <a:solidFill>
                  <a:srgbClr val="44413D"/>
                </a:solidFill>
                <a:effectLst/>
                <a:latin typeface="Open Sans" panose="020B0606030504020204" pitchFamily="34" charset="0"/>
              </a:rPr>
              <a:t>shards</a:t>
            </a:r>
            <a:r>
              <a:rPr lang="en-US" b="0" i="0" dirty="0">
                <a:solidFill>
                  <a:srgbClr val="44413D"/>
                </a:solidFill>
                <a:effectLst/>
                <a:latin typeface="Open Sans" panose="020B0606030504020204" pitchFamily="34" charset="0"/>
              </a:rPr>
              <a:t>. </a:t>
            </a:r>
          </a:p>
          <a:p>
            <a:pPr marL="742950" lvl="1" indent="-285750" algn="l">
              <a:buFont typeface="Arial" panose="020B0604020202020204" pitchFamily="34" charset="0"/>
              <a:buChar char="•"/>
            </a:pPr>
            <a:r>
              <a:rPr lang="en-US" b="0" i="0" dirty="0">
                <a:solidFill>
                  <a:srgbClr val="44413D"/>
                </a:solidFill>
                <a:effectLst/>
                <a:latin typeface="Open Sans" panose="020B0606030504020204" pitchFamily="34" charset="0"/>
              </a:rPr>
              <a:t>Each shard acts as a container for multiple stream records, and contains information required for accessing and iterating through these records.</a:t>
            </a:r>
          </a:p>
          <a:p>
            <a:pPr marL="742950" lvl="1" indent="-285750" algn="l">
              <a:buFont typeface="Arial" panose="020B0604020202020204" pitchFamily="34" charset="0"/>
              <a:buChar char="•"/>
            </a:pPr>
            <a:r>
              <a:rPr lang="en-US" b="0" i="0" dirty="0">
                <a:solidFill>
                  <a:srgbClr val="44413D"/>
                </a:solidFill>
                <a:effectLst/>
                <a:latin typeface="Open Sans" panose="020B0606030504020204" pitchFamily="34" charset="0"/>
              </a:rPr>
              <a:t>Stream records have a lifetime of 24 hours; after that, they are automatically removed from the stream.</a:t>
            </a:r>
          </a:p>
          <a:p>
            <a:pPr marL="742950" lvl="1" indent="-285750" algn="l">
              <a:buFont typeface="Arial" panose="020B0604020202020204" pitchFamily="34" charset="0"/>
              <a:buChar char="•"/>
            </a:pPr>
            <a:r>
              <a:rPr lang="en-US" b="0" i="0" dirty="0">
                <a:solidFill>
                  <a:srgbClr val="44413D"/>
                </a:solidFill>
                <a:effectLst/>
                <a:latin typeface="Open Sans" panose="020B0606030504020204" pitchFamily="34" charset="0"/>
              </a:rPr>
              <a:t>Can use DynamoDB Streams together with AWS Lambda to create a </a:t>
            </a:r>
            <a:r>
              <a:rPr lang="en-US" b="0" i="1" dirty="0">
                <a:solidFill>
                  <a:srgbClr val="44413D"/>
                </a:solidFill>
                <a:effectLst/>
                <a:latin typeface="Open Sans" panose="020B0606030504020204" pitchFamily="34" charset="0"/>
              </a:rPr>
              <a:t>trigger</a:t>
            </a:r>
            <a:r>
              <a:rPr lang="en-US" b="0" i="0" dirty="0">
                <a:solidFill>
                  <a:srgbClr val="44413D"/>
                </a:solidFill>
                <a:effectLst/>
                <a:latin typeface="Open Sans" panose="020B0606030504020204" pitchFamily="34" charset="0"/>
              </a:rPr>
              <a:t>, which is a code that executes automatically whenever an event of interest appears in a stream.</a:t>
            </a:r>
          </a:p>
          <a:p>
            <a:pPr marL="742950" lvl="1" indent="-285750" algn="l">
              <a:buFont typeface="Arial" panose="020B0604020202020204" pitchFamily="34" charset="0"/>
              <a:buChar char="•"/>
            </a:pPr>
            <a:r>
              <a:rPr lang="en-US" b="0" i="0" dirty="0">
                <a:solidFill>
                  <a:srgbClr val="44413D"/>
                </a:solidFill>
                <a:effectLst/>
                <a:latin typeface="Open Sans" panose="020B0606030504020204" pitchFamily="34" charset="0"/>
              </a:rPr>
              <a:t>DynamoDB Streams enables powerful solutions such as data replication within and across Regions, materialized views of data in DynamoDB tables, data analysis using Kinesis materialized views, and much more.</a:t>
            </a:r>
          </a:p>
          <a:p>
            <a:endParaRPr lang="en-IN" dirty="0"/>
          </a:p>
        </p:txBody>
      </p:sp>
    </p:spTree>
    <p:extLst>
      <p:ext uri="{BB962C8B-B14F-4D97-AF65-F5344CB8AC3E}">
        <p14:creationId xmlns:p14="http://schemas.microsoft.com/office/powerpoint/2010/main" val="86300938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AWS Training Amazon DynamoDB 2">
            <a:extLst>
              <a:ext uri="{FF2B5EF4-FFF2-40B4-BE49-F238E27FC236}">
                <a16:creationId xmlns:a16="http://schemas.microsoft.com/office/drawing/2014/main" id="{CD3E360C-3687-010F-FBA4-0D1642E0E39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21348" y="845082"/>
            <a:ext cx="9177803" cy="55106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44000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E8E4540-C19E-F421-0C36-F41530627773}"/>
              </a:ext>
            </a:extLst>
          </p:cNvPr>
          <p:cNvPicPr>
            <a:picLocks noChangeAspect="1"/>
          </p:cNvPicPr>
          <p:nvPr/>
        </p:nvPicPr>
        <p:blipFill>
          <a:blip r:embed="rId2"/>
          <a:stretch>
            <a:fillRect/>
          </a:stretch>
        </p:blipFill>
        <p:spPr>
          <a:xfrm>
            <a:off x="0" y="218625"/>
            <a:ext cx="12192000" cy="6420749"/>
          </a:xfrm>
          <a:prstGeom prst="rect">
            <a:avLst/>
          </a:prstGeom>
        </p:spPr>
      </p:pic>
    </p:spTree>
    <p:extLst>
      <p:ext uri="{BB962C8B-B14F-4D97-AF65-F5344CB8AC3E}">
        <p14:creationId xmlns:p14="http://schemas.microsoft.com/office/powerpoint/2010/main" val="325057389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AE7500-4957-DDF6-868D-5F4FEDEA2D10}"/>
              </a:ext>
            </a:extLst>
          </p:cNvPr>
          <p:cNvSpPr>
            <a:spLocks noGrp="1"/>
          </p:cNvSpPr>
          <p:nvPr>
            <p:ph type="title"/>
          </p:nvPr>
        </p:nvSpPr>
        <p:spPr/>
        <p:txBody>
          <a:bodyPr/>
          <a:lstStyle/>
          <a:p>
            <a:r>
              <a:rPr lang="en-IN" dirty="0"/>
              <a:t>Throttling requests</a:t>
            </a:r>
          </a:p>
        </p:txBody>
      </p:sp>
      <p:sp>
        <p:nvSpPr>
          <p:cNvPr id="3" name="Content Placeholder 2">
            <a:extLst>
              <a:ext uri="{FF2B5EF4-FFF2-40B4-BE49-F238E27FC236}">
                <a16:creationId xmlns:a16="http://schemas.microsoft.com/office/drawing/2014/main" id="{C1DF5E79-D8AD-550B-FFD7-1312CE942485}"/>
              </a:ext>
            </a:extLst>
          </p:cNvPr>
          <p:cNvSpPr>
            <a:spLocks noGrp="1"/>
          </p:cNvSpPr>
          <p:nvPr>
            <p:ph idx="1"/>
          </p:nvPr>
        </p:nvSpPr>
        <p:spPr>
          <a:xfrm>
            <a:off x="1154954" y="2603499"/>
            <a:ext cx="10660809" cy="3954463"/>
          </a:xfrm>
        </p:spPr>
        <p:txBody>
          <a:bodyPr>
            <a:normAutofit fontScale="92500"/>
          </a:bodyPr>
          <a:lstStyle/>
          <a:p>
            <a:pPr algn="l">
              <a:buFont typeface="Arial" panose="020B0604020202020204" pitchFamily="34" charset="0"/>
              <a:buChar char="•"/>
            </a:pPr>
            <a:r>
              <a:rPr lang="en-US" b="0" i="0" dirty="0">
                <a:solidFill>
                  <a:srgbClr val="44413D"/>
                </a:solidFill>
                <a:effectLst/>
                <a:latin typeface="Open Sans" panose="020B0606030504020204" pitchFamily="34" charset="0"/>
              </a:rPr>
              <a:t>To create a table or index in DynamoDB, must specify your throughput capacity requirements for read and write activity in terms of:</a:t>
            </a:r>
          </a:p>
          <a:p>
            <a:pPr marL="742950" lvl="1" indent="-285750" algn="l">
              <a:buFont typeface="Arial" panose="020B0604020202020204" pitchFamily="34" charset="0"/>
              <a:buChar char="•"/>
            </a:pPr>
            <a:r>
              <a:rPr lang="en-US" b="0" i="0" dirty="0">
                <a:solidFill>
                  <a:srgbClr val="44413D"/>
                </a:solidFill>
                <a:effectLst/>
                <a:latin typeface="Open Sans" panose="020B0606030504020204" pitchFamily="34" charset="0"/>
              </a:rPr>
              <a:t>One </a:t>
            </a:r>
            <a:r>
              <a:rPr lang="en-US" b="1" i="0" dirty="0">
                <a:solidFill>
                  <a:srgbClr val="44413D"/>
                </a:solidFill>
                <a:effectLst/>
                <a:latin typeface="Open Sans" panose="020B0606030504020204" pitchFamily="34" charset="0"/>
              </a:rPr>
              <a:t>read capacity unit</a:t>
            </a:r>
            <a:r>
              <a:rPr lang="en-US" b="0" i="0" dirty="0">
                <a:solidFill>
                  <a:srgbClr val="44413D"/>
                </a:solidFill>
                <a:effectLst/>
                <a:latin typeface="Open Sans" panose="020B0606030504020204" pitchFamily="34" charset="0"/>
              </a:rPr>
              <a:t> represents one strongly consistent read per second, or two eventually consistent reads per second, for an item up to 4 KB in size. </a:t>
            </a:r>
          </a:p>
          <a:p>
            <a:pPr marL="742950" lvl="1" indent="-285750" algn="l">
              <a:buFont typeface="Arial" panose="020B0604020202020204" pitchFamily="34" charset="0"/>
              <a:buChar char="•"/>
            </a:pPr>
            <a:r>
              <a:rPr lang="en-US" b="0" i="0" dirty="0">
                <a:solidFill>
                  <a:srgbClr val="44413D"/>
                </a:solidFill>
                <a:effectLst/>
                <a:latin typeface="Open Sans" panose="020B0606030504020204" pitchFamily="34" charset="0"/>
              </a:rPr>
              <a:t>To read an item that is larger than 4 KB, DynamoDB will need to consume additional read capacity units.</a:t>
            </a:r>
          </a:p>
          <a:p>
            <a:pPr marL="742950" lvl="1" indent="-285750" algn="l">
              <a:buFont typeface="Arial" panose="020B0604020202020204" pitchFamily="34" charset="0"/>
              <a:buChar char="•"/>
            </a:pPr>
            <a:r>
              <a:rPr lang="en-US" b="0" i="0" dirty="0">
                <a:solidFill>
                  <a:srgbClr val="44413D"/>
                </a:solidFill>
                <a:effectLst/>
                <a:latin typeface="Open Sans" panose="020B0606030504020204" pitchFamily="34" charset="0"/>
              </a:rPr>
              <a:t>One </a:t>
            </a:r>
            <a:r>
              <a:rPr lang="en-US" b="1" i="0" dirty="0">
                <a:solidFill>
                  <a:srgbClr val="44413D"/>
                </a:solidFill>
                <a:effectLst/>
                <a:latin typeface="Open Sans" panose="020B0606030504020204" pitchFamily="34" charset="0"/>
              </a:rPr>
              <a:t>write capacity unit</a:t>
            </a:r>
            <a:r>
              <a:rPr lang="en-US" b="0" i="0" dirty="0">
                <a:solidFill>
                  <a:srgbClr val="44413D"/>
                </a:solidFill>
                <a:effectLst/>
                <a:latin typeface="Open Sans" panose="020B0606030504020204" pitchFamily="34" charset="0"/>
              </a:rPr>
              <a:t> represents one write per second for an item up to 1 KB in size. </a:t>
            </a:r>
          </a:p>
          <a:p>
            <a:pPr marL="742950" lvl="1" indent="-285750" algn="l">
              <a:buFont typeface="Arial" panose="020B0604020202020204" pitchFamily="34" charset="0"/>
              <a:buChar char="•"/>
            </a:pPr>
            <a:r>
              <a:rPr lang="en-US" b="0" i="0" dirty="0">
                <a:solidFill>
                  <a:srgbClr val="44413D"/>
                </a:solidFill>
                <a:effectLst/>
                <a:latin typeface="Open Sans" panose="020B0606030504020204" pitchFamily="34" charset="0"/>
              </a:rPr>
              <a:t>To write an item that is larger than 1 KB, DynamoDB will need to consume additional write capacity units.</a:t>
            </a:r>
          </a:p>
          <a:p>
            <a:pPr algn="l">
              <a:buFont typeface="Arial" panose="020B0604020202020204" pitchFamily="34" charset="0"/>
              <a:buChar char="•"/>
            </a:pPr>
            <a:r>
              <a:rPr lang="en-US" b="0" i="1" dirty="0">
                <a:solidFill>
                  <a:srgbClr val="44413D"/>
                </a:solidFill>
                <a:effectLst/>
                <a:latin typeface="Open Sans" panose="020B0606030504020204" pitchFamily="34" charset="0"/>
              </a:rPr>
              <a:t>Throttling</a:t>
            </a:r>
            <a:r>
              <a:rPr lang="en-US" b="0" i="0" dirty="0">
                <a:solidFill>
                  <a:srgbClr val="44413D"/>
                </a:solidFill>
                <a:effectLst/>
                <a:latin typeface="Open Sans" panose="020B0606030504020204" pitchFamily="34" charset="0"/>
              </a:rPr>
              <a:t> prevents the application from consuming too many capacity units. </a:t>
            </a:r>
          </a:p>
          <a:p>
            <a:pPr algn="l">
              <a:buFont typeface="Arial" panose="020B0604020202020204" pitchFamily="34" charset="0"/>
              <a:buChar char="•"/>
            </a:pPr>
            <a:r>
              <a:rPr lang="en-US" b="0" i="0" dirty="0">
                <a:solidFill>
                  <a:srgbClr val="44413D"/>
                </a:solidFill>
                <a:effectLst/>
                <a:latin typeface="Open Sans" panose="020B0606030504020204" pitchFamily="34" charset="0"/>
              </a:rPr>
              <a:t>DynamoDB can throttle read or write requests that exceed the throughput settings for a table, and can also throttle read requests exceeds for an index.</a:t>
            </a:r>
          </a:p>
          <a:p>
            <a:pPr algn="l">
              <a:buFont typeface="Arial" panose="020B0604020202020204" pitchFamily="34" charset="0"/>
              <a:buChar char="•"/>
            </a:pPr>
            <a:r>
              <a:rPr lang="en-US" b="0" i="0" dirty="0">
                <a:solidFill>
                  <a:srgbClr val="44413D"/>
                </a:solidFill>
                <a:effectLst/>
                <a:latin typeface="Open Sans" panose="020B0606030504020204" pitchFamily="34" charset="0"/>
              </a:rPr>
              <a:t>When a request is throttled, it fails with an </a:t>
            </a:r>
            <a:r>
              <a:rPr lang="en-US" b="1" i="0" dirty="0">
                <a:solidFill>
                  <a:srgbClr val="44413D"/>
                </a:solidFill>
                <a:effectLst/>
                <a:latin typeface="Open Sans" panose="020B0606030504020204" pitchFamily="34" charset="0"/>
              </a:rPr>
              <a:t>HTTP 400</a:t>
            </a:r>
            <a:r>
              <a:rPr lang="en-US" b="0" i="0" dirty="0">
                <a:solidFill>
                  <a:srgbClr val="44413D"/>
                </a:solidFill>
                <a:effectLst/>
                <a:latin typeface="Open Sans" panose="020B0606030504020204" pitchFamily="34" charset="0"/>
              </a:rPr>
              <a:t> code (Bad Request) and a </a:t>
            </a:r>
            <a:r>
              <a:rPr lang="en-US" b="0" i="1" dirty="0" err="1">
                <a:solidFill>
                  <a:srgbClr val="44413D"/>
                </a:solidFill>
                <a:effectLst/>
                <a:latin typeface="Open Sans" panose="020B0606030504020204" pitchFamily="34" charset="0"/>
              </a:rPr>
              <a:t>ProvisionedThroughputExceededException</a:t>
            </a:r>
            <a:r>
              <a:rPr lang="en-US" b="0" i="0" dirty="0">
                <a:solidFill>
                  <a:srgbClr val="44413D"/>
                </a:solidFill>
                <a:effectLst/>
                <a:latin typeface="Open Sans" panose="020B0606030504020204" pitchFamily="34" charset="0"/>
              </a:rPr>
              <a:t>.</a:t>
            </a:r>
          </a:p>
          <a:p>
            <a:endParaRPr lang="en-IN" dirty="0"/>
          </a:p>
        </p:txBody>
      </p:sp>
    </p:spTree>
    <p:extLst>
      <p:ext uri="{BB962C8B-B14F-4D97-AF65-F5344CB8AC3E}">
        <p14:creationId xmlns:p14="http://schemas.microsoft.com/office/powerpoint/2010/main" val="84562906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AE7500-4957-DDF6-868D-5F4FEDEA2D10}"/>
              </a:ext>
            </a:extLst>
          </p:cNvPr>
          <p:cNvSpPr>
            <a:spLocks noGrp="1"/>
          </p:cNvSpPr>
          <p:nvPr>
            <p:ph type="title"/>
          </p:nvPr>
        </p:nvSpPr>
        <p:spPr/>
        <p:txBody>
          <a:bodyPr/>
          <a:lstStyle/>
          <a:p>
            <a:r>
              <a:rPr lang="en-IN" b="1" dirty="0"/>
              <a:t>Throughput Management</a:t>
            </a:r>
          </a:p>
        </p:txBody>
      </p:sp>
      <p:sp>
        <p:nvSpPr>
          <p:cNvPr id="3" name="Content Placeholder 2">
            <a:extLst>
              <a:ext uri="{FF2B5EF4-FFF2-40B4-BE49-F238E27FC236}">
                <a16:creationId xmlns:a16="http://schemas.microsoft.com/office/drawing/2014/main" id="{C1DF5E79-D8AD-550B-FFD7-1312CE942485}"/>
              </a:ext>
            </a:extLst>
          </p:cNvPr>
          <p:cNvSpPr>
            <a:spLocks noGrp="1"/>
          </p:cNvSpPr>
          <p:nvPr>
            <p:ph idx="1"/>
          </p:nvPr>
        </p:nvSpPr>
        <p:spPr>
          <a:xfrm>
            <a:off x="1154954" y="2603499"/>
            <a:ext cx="10660809" cy="3954463"/>
          </a:xfrm>
        </p:spPr>
        <p:txBody>
          <a:bodyPr>
            <a:normAutofit/>
          </a:bodyPr>
          <a:lstStyle/>
          <a:p>
            <a:pPr algn="l">
              <a:buFont typeface="Arial" panose="020B0604020202020204" pitchFamily="34" charset="0"/>
              <a:buChar char="•"/>
            </a:pPr>
            <a:r>
              <a:rPr lang="en-US" b="0" i="0" dirty="0">
                <a:solidFill>
                  <a:srgbClr val="44413D"/>
                </a:solidFill>
                <a:effectLst/>
                <a:latin typeface="Open Sans" panose="020B0606030504020204" pitchFamily="34" charset="0"/>
              </a:rPr>
              <a:t>Provisioned throughput – manually defined maximum amount of capacity that an application can consume from a table or index. </a:t>
            </a:r>
          </a:p>
          <a:p>
            <a:pPr algn="l">
              <a:buFont typeface="Arial" panose="020B0604020202020204" pitchFamily="34" charset="0"/>
              <a:buChar char="•"/>
            </a:pPr>
            <a:r>
              <a:rPr lang="en-US" b="0" i="0" dirty="0">
                <a:solidFill>
                  <a:srgbClr val="44413D"/>
                </a:solidFill>
                <a:effectLst/>
                <a:latin typeface="Open Sans" panose="020B0606030504020204" pitchFamily="34" charset="0"/>
              </a:rPr>
              <a:t>If the application exceeds the provisioned throughput settings, it is subject to request throttling. </a:t>
            </a:r>
          </a:p>
          <a:p>
            <a:pPr algn="l">
              <a:buFont typeface="Arial" panose="020B0604020202020204" pitchFamily="34" charset="0"/>
              <a:buChar char="•"/>
            </a:pPr>
            <a:r>
              <a:rPr lang="en-US" b="0" i="0" dirty="0">
                <a:solidFill>
                  <a:srgbClr val="44413D"/>
                </a:solidFill>
                <a:effectLst/>
                <a:latin typeface="Open Sans" panose="020B0606030504020204" pitchFamily="34" charset="0"/>
              </a:rPr>
              <a:t>Free tier eligible.</a:t>
            </a:r>
          </a:p>
          <a:p>
            <a:endParaRPr lang="en-IN" dirty="0"/>
          </a:p>
        </p:txBody>
      </p:sp>
    </p:spTree>
    <p:extLst>
      <p:ext uri="{BB962C8B-B14F-4D97-AF65-F5344CB8AC3E}">
        <p14:creationId xmlns:p14="http://schemas.microsoft.com/office/powerpoint/2010/main" val="194747602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AE7500-4957-DDF6-868D-5F4FEDEA2D10}"/>
              </a:ext>
            </a:extLst>
          </p:cNvPr>
          <p:cNvSpPr>
            <a:spLocks noGrp="1"/>
          </p:cNvSpPr>
          <p:nvPr>
            <p:ph type="title"/>
          </p:nvPr>
        </p:nvSpPr>
        <p:spPr/>
        <p:txBody>
          <a:bodyPr/>
          <a:lstStyle/>
          <a:p>
            <a:r>
              <a:rPr lang="en-IN" dirty="0"/>
              <a:t>DynamoDB Auto Scaling</a:t>
            </a:r>
            <a:br>
              <a:rPr lang="en-IN" dirty="0"/>
            </a:br>
            <a:endParaRPr lang="en-IN" dirty="0"/>
          </a:p>
        </p:txBody>
      </p:sp>
      <p:sp>
        <p:nvSpPr>
          <p:cNvPr id="3" name="Content Placeholder 2">
            <a:extLst>
              <a:ext uri="{FF2B5EF4-FFF2-40B4-BE49-F238E27FC236}">
                <a16:creationId xmlns:a16="http://schemas.microsoft.com/office/drawing/2014/main" id="{C1DF5E79-D8AD-550B-FFD7-1312CE942485}"/>
              </a:ext>
            </a:extLst>
          </p:cNvPr>
          <p:cNvSpPr>
            <a:spLocks noGrp="1"/>
          </p:cNvSpPr>
          <p:nvPr>
            <p:ph idx="1"/>
          </p:nvPr>
        </p:nvSpPr>
        <p:spPr>
          <a:xfrm>
            <a:off x="1154954" y="2603499"/>
            <a:ext cx="10660809" cy="3954463"/>
          </a:xfrm>
        </p:spPr>
        <p:txBody>
          <a:bodyPr/>
          <a:lstStyle/>
          <a:p>
            <a:pPr algn="l">
              <a:buFont typeface="Arial" panose="020B0604020202020204" pitchFamily="34" charset="0"/>
              <a:buChar char="•"/>
            </a:pPr>
            <a:r>
              <a:rPr lang="en-US" b="0" i="0" dirty="0">
                <a:solidFill>
                  <a:srgbClr val="44413D"/>
                </a:solidFill>
                <a:effectLst/>
                <a:latin typeface="Open Sans" panose="020B0606030504020204" pitchFamily="34" charset="0"/>
              </a:rPr>
              <a:t>When you use the AWS Management Console to create a new table, DynamoDB auto scaling is enabled for that table by default.</a:t>
            </a:r>
          </a:p>
          <a:p>
            <a:pPr algn="l">
              <a:buFont typeface="Arial" panose="020B0604020202020204" pitchFamily="34" charset="0"/>
              <a:buChar char="•"/>
            </a:pPr>
            <a:r>
              <a:rPr lang="en-US" b="0" i="0" dirty="0">
                <a:solidFill>
                  <a:srgbClr val="44413D"/>
                </a:solidFill>
                <a:effectLst/>
                <a:latin typeface="Open Sans" panose="020B0606030504020204" pitchFamily="34" charset="0"/>
              </a:rPr>
              <a:t>Uses the AWS Application Auto Scaling service to dynamically adjust provisioned throughput capacity on your behalf, in response to actual traffic patterns.</a:t>
            </a:r>
          </a:p>
          <a:p>
            <a:pPr algn="l">
              <a:buFont typeface="Arial" panose="020B0604020202020204" pitchFamily="34" charset="0"/>
              <a:buChar char="•"/>
            </a:pPr>
            <a:r>
              <a:rPr lang="en-US" b="0" i="0" dirty="0">
                <a:solidFill>
                  <a:srgbClr val="44413D"/>
                </a:solidFill>
                <a:effectLst/>
                <a:latin typeface="Open Sans" panose="020B0606030504020204" pitchFamily="34" charset="0"/>
              </a:rPr>
              <a:t>Can create a </a:t>
            </a:r>
            <a:r>
              <a:rPr lang="en-US" b="0" i="1" dirty="0">
                <a:solidFill>
                  <a:srgbClr val="44413D"/>
                </a:solidFill>
                <a:effectLst/>
                <a:latin typeface="Open Sans" panose="020B0606030504020204" pitchFamily="34" charset="0"/>
              </a:rPr>
              <a:t>scaling policy</a:t>
            </a:r>
            <a:r>
              <a:rPr lang="en-US" b="0" i="0" dirty="0">
                <a:solidFill>
                  <a:srgbClr val="44413D"/>
                </a:solidFill>
                <a:effectLst/>
                <a:latin typeface="Open Sans" panose="020B0606030504020204" pitchFamily="34" charset="0"/>
              </a:rPr>
              <a:t> for a table or a global secondary index. </a:t>
            </a:r>
          </a:p>
          <a:p>
            <a:pPr algn="l">
              <a:buFont typeface="Arial" panose="020B0604020202020204" pitchFamily="34" charset="0"/>
              <a:buChar char="•"/>
            </a:pPr>
            <a:r>
              <a:rPr lang="en-US" dirty="0">
                <a:solidFill>
                  <a:srgbClr val="44413D"/>
                </a:solidFill>
                <a:latin typeface="Open Sans" panose="020B0606030504020204" pitchFamily="34" charset="0"/>
              </a:rPr>
              <a:t>S</a:t>
            </a:r>
            <a:r>
              <a:rPr lang="en-US" b="0" i="0" dirty="0">
                <a:solidFill>
                  <a:srgbClr val="44413D"/>
                </a:solidFill>
                <a:effectLst/>
                <a:latin typeface="Open Sans" panose="020B0606030504020204" pitchFamily="34" charset="0"/>
              </a:rPr>
              <a:t>caling policy specifies whether you want to scale read capacity or write capacity (or both), and the minimum and maximum provisioned capacity unit settings </a:t>
            </a:r>
            <a:r>
              <a:rPr lang="en-US" b="0" i="0">
                <a:solidFill>
                  <a:srgbClr val="44413D"/>
                </a:solidFill>
                <a:effectLst/>
                <a:latin typeface="Open Sans" panose="020B0606030504020204" pitchFamily="34" charset="0"/>
              </a:rPr>
              <a:t>for the table </a:t>
            </a:r>
            <a:r>
              <a:rPr lang="en-US" b="0" i="0" dirty="0">
                <a:solidFill>
                  <a:srgbClr val="44413D"/>
                </a:solidFill>
                <a:effectLst/>
                <a:latin typeface="Open Sans" panose="020B0606030504020204" pitchFamily="34" charset="0"/>
              </a:rPr>
              <a:t>or index. </a:t>
            </a:r>
          </a:p>
          <a:p>
            <a:pPr algn="l">
              <a:buFont typeface="Arial" panose="020B0604020202020204" pitchFamily="34" charset="0"/>
              <a:buChar char="•"/>
            </a:pPr>
            <a:r>
              <a:rPr lang="en-US" dirty="0">
                <a:solidFill>
                  <a:srgbClr val="44413D"/>
                </a:solidFill>
                <a:latin typeface="Open Sans" panose="020B0606030504020204" pitchFamily="34" charset="0"/>
              </a:rPr>
              <a:t>A</a:t>
            </a:r>
            <a:r>
              <a:rPr lang="en-US" b="0" i="0" dirty="0">
                <a:solidFill>
                  <a:srgbClr val="44413D"/>
                </a:solidFill>
                <a:effectLst/>
                <a:latin typeface="Open Sans" panose="020B0606030504020204" pitchFamily="34" charset="0"/>
              </a:rPr>
              <a:t>lso contains a </a:t>
            </a:r>
            <a:r>
              <a:rPr lang="en-US" b="0" i="1" dirty="0">
                <a:solidFill>
                  <a:srgbClr val="44413D"/>
                </a:solidFill>
                <a:effectLst/>
                <a:latin typeface="Open Sans" panose="020B0606030504020204" pitchFamily="34" charset="0"/>
              </a:rPr>
              <a:t>target utilization</a:t>
            </a:r>
            <a:r>
              <a:rPr lang="en-US" b="0" i="0" dirty="0">
                <a:solidFill>
                  <a:srgbClr val="44413D"/>
                </a:solidFill>
                <a:effectLst/>
                <a:latin typeface="Open Sans" panose="020B0606030504020204" pitchFamily="34" charset="0"/>
              </a:rPr>
              <a:t>, which is the percentage of consumed provisioned throughput at a point in time.</a:t>
            </a:r>
          </a:p>
          <a:p>
            <a:endParaRPr lang="en-IN" dirty="0"/>
          </a:p>
        </p:txBody>
      </p:sp>
    </p:spTree>
    <p:extLst>
      <p:ext uri="{BB962C8B-B14F-4D97-AF65-F5344CB8AC3E}">
        <p14:creationId xmlns:p14="http://schemas.microsoft.com/office/powerpoint/2010/main" val="47702338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AE7500-4957-DDF6-868D-5F4FEDEA2D10}"/>
              </a:ext>
            </a:extLst>
          </p:cNvPr>
          <p:cNvSpPr>
            <a:spLocks noGrp="1"/>
          </p:cNvSpPr>
          <p:nvPr>
            <p:ph type="title"/>
          </p:nvPr>
        </p:nvSpPr>
        <p:spPr/>
        <p:txBody>
          <a:bodyPr/>
          <a:lstStyle/>
          <a:p>
            <a:r>
              <a:rPr lang="en-IN" b="1" dirty="0"/>
              <a:t>DynamoDB auto scaling</a:t>
            </a:r>
          </a:p>
        </p:txBody>
      </p:sp>
      <p:sp>
        <p:nvSpPr>
          <p:cNvPr id="3" name="Content Placeholder 2">
            <a:extLst>
              <a:ext uri="{FF2B5EF4-FFF2-40B4-BE49-F238E27FC236}">
                <a16:creationId xmlns:a16="http://schemas.microsoft.com/office/drawing/2014/main" id="{C1DF5E79-D8AD-550B-FFD7-1312CE942485}"/>
              </a:ext>
            </a:extLst>
          </p:cNvPr>
          <p:cNvSpPr>
            <a:spLocks noGrp="1"/>
          </p:cNvSpPr>
          <p:nvPr>
            <p:ph idx="1"/>
          </p:nvPr>
        </p:nvSpPr>
        <p:spPr>
          <a:xfrm>
            <a:off x="1154954" y="2603499"/>
            <a:ext cx="10660809" cy="3954463"/>
          </a:xfrm>
        </p:spPr>
        <p:txBody>
          <a:bodyPr>
            <a:normAutofit lnSpcReduction="10000"/>
          </a:bodyPr>
          <a:lstStyle/>
          <a:p>
            <a:pPr marL="400050"/>
            <a:r>
              <a:rPr lang="en-US" b="0" i="0" dirty="0">
                <a:solidFill>
                  <a:srgbClr val="44413D"/>
                </a:solidFill>
                <a:effectLst/>
                <a:latin typeface="Open Sans" panose="020B0606030504020204" pitchFamily="34" charset="0"/>
              </a:rPr>
              <a:t>Define a range (upper and lower limits) for </a:t>
            </a:r>
            <a:r>
              <a:rPr lang="en-US" b="1" i="0" dirty="0">
                <a:solidFill>
                  <a:srgbClr val="44413D"/>
                </a:solidFill>
                <a:effectLst/>
                <a:latin typeface="Open Sans" panose="020B0606030504020204" pitchFamily="34" charset="0"/>
              </a:rPr>
              <a:t>read and write capacity units</a:t>
            </a:r>
            <a:r>
              <a:rPr lang="en-US" b="0" i="0" dirty="0">
                <a:solidFill>
                  <a:srgbClr val="44413D"/>
                </a:solidFill>
                <a:effectLst/>
                <a:latin typeface="Open Sans" panose="020B0606030504020204" pitchFamily="34" charset="0"/>
              </a:rPr>
              <a:t>, and define a target utilization percentage within that range.</a:t>
            </a:r>
          </a:p>
          <a:p>
            <a:pPr marL="400050"/>
            <a:r>
              <a:rPr lang="en-US" b="0" i="0" dirty="0">
                <a:solidFill>
                  <a:srgbClr val="44413D"/>
                </a:solidFill>
                <a:effectLst/>
                <a:latin typeface="Open Sans" panose="020B0606030504020204" pitchFamily="34" charset="0"/>
              </a:rPr>
              <a:t>A table or a global secondary index can increase its </a:t>
            </a:r>
            <a:r>
              <a:rPr lang="en-US" b="1" i="0" dirty="0">
                <a:solidFill>
                  <a:srgbClr val="44413D"/>
                </a:solidFill>
                <a:effectLst/>
                <a:latin typeface="Open Sans" panose="020B0606030504020204" pitchFamily="34" charset="0"/>
              </a:rPr>
              <a:t>provisioned read and write capacity</a:t>
            </a:r>
            <a:r>
              <a:rPr lang="en-US" b="0" i="0" dirty="0">
                <a:solidFill>
                  <a:srgbClr val="44413D"/>
                </a:solidFill>
                <a:effectLst/>
                <a:latin typeface="Open Sans" panose="020B0606030504020204" pitchFamily="34" charset="0"/>
              </a:rPr>
              <a:t> to handle sudden increases in traffic, without request throttling.</a:t>
            </a:r>
          </a:p>
          <a:p>
            <a:pPr marL="400050"/>
            <a:r>
              <a:rPr lang="en-US" b="0" i="0" dirty="0">
                <a:solidFill>
                  <a:srgbClr val="44413D"/>
                </a:solidFill>
                <a:effectLst/>
                <a:latin typeface="Open Sans" panose="020B0606030504020204" pitchFamily="34" charset="0"/>
              </a:rPr>
              <a:t>DynamoDB auto scaling can decrease the throughput when the workload decreases so that you don’t pay for unused provisioned capacity.</a:t>
            </a:r>
          </a:p>
          <a:p>
            <a:r>
              <a:rPr lang="en-US" b="0" i="0" dirty="0">
                <a:solidFill>
                  <a:srgbClr val="44413D"/>
                </a:solidFill>
                <a:effectLst/>
                <a:latin typeface="Open Sans" panose="020B0606030504020204" pitchFamily="34" charset="0"/>
              </a:rPr>
              <a:t>Reserved capacity – with reserved capacity, you pay a one-time upfront fee and commit to a minimum usage level over a period of time, for cost-saving solutions.</a:t>
            </a:r>
          </a:p>
          <a:p>
            <a:pPr algn="l">
              <a:buFont typeface="Arial" panose="020B0604020202020204" pitchFamily="34" charset="0"/>
              <a:buChar char="•"/>
            </a:pPr>
            <a:r>
              <a:rPr lang="en-US" b="0" i="0" dirty="0">
                <a:solidFill>
                  <a:srgbClr val="44413D"/>
                </a:solidFill>
                <a:effectLst/>
                <a:latin typeface="Open Sans" panose="020B0606030504020204" pitchFamily="34" charset="0"/>
              </a:rPr>
              <a:t>DynamoDB auto scaling doesn’t prevent from manually modifying provisioned throughput settings.</a:t>
            </a:r>
          </a:p>
          <a:p>
            <a:pPr algn="l">
              <a:buFont typeface="Arial" panose="020B0604020202020204" pitchFamily="34" charset="0"/>
              <a:buChar char="•"/>
            </a:pPr>
            <a:r>
              <a:rPr lang="en-US" b="0" i="0" dirty="0">
                <a:solidFill>
                  <a:srgbClr val="44413D"/>
                </a:solidFill>
                <a:effectLst/>
                <a:latin typeface="Open Sans" panose="020B0606030504020204" pitchFamily="34" charset="0"/>
              </a:rPr>
              <a:t>If you enable DynamoDB auto scaling for a table that has one or more global secondary indexes, AWS highly recommends that you also apply auto scaling uniformly to those indexes.</a:t>
            </a:r>
          </a:p>
          <a:p>
            <a:endParaRPr lang="en-US" dirty="0">
              <a:solidFill>
                <a:srgbClr val="44413D"/>
              </a:solidFill>
              <a:latin typeface="Open Sans" panose="020B0606030504020204" pitchFamily="34" charset="0"/>
            </a:endParaRPr>
          </a:p>
          <a:p>
            <a:endParaRPr lang="en-US" b="0" i="0" dirty="0">
              <a:solidFill>
                <a:srgbClr val="44413D"/>
              </a:solidFill>
              <a:effectLst/>
              <a:latin typeface="Open Sans" panose="020B0606030504020204" pitchFamily="34" charset="0"/>
            </a:endParaRPr>
          </a:p>
          <a:p>
            <a:endParaRPr lang="en-IN" dirty="0"/>
          </a:p>
        </p:txBody>
      </p:sp>
    </p:spTree>
    <p:extLst>
      <p:ext uri="{BB962C8B-B14F-4D97-AF65-F5344CB8AC3E}">
        <p14:creationId xmlns:p14="http://schemas.microsoft.com/office/powerpoint/2010/main" val="342692173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AWS Training Amazon DynamoDB 3">
            <a:extLst>
              <a:ext uri="{FF2B5EF4-FFF2-40B4-BE49-F238E27FC236}">
                <a16:creationId xmlns:a16="http://schemas.microsoft.com/office/drawing/2014/main" id="{DD54BFDD-4539-4C9C-2C52-23CA9A0EF9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6920" y="438815"/>
            <a:ext cx="8392905" cy="59803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50818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AE7500-4957-DDF6-868D-5F4FEDEA2D10}"/>
              </a:ext>
            </a:extLst>
          </p:cNvPr>
          <p:cNvSpPr>
            <a:spLocks noGrp="1"/>
          </p:cNvSpPr>
          <p:nvPr>
            <p:ph type="title"/>
          </p:nvPr>
        </p:nvSpPr>
        <p:spPr/>
        <p:txBody>
          <a:bodyPr/>
          <a:lstStyle/>
          <a:p>
            <a:r>
              <a:rPr lang="en-IN" b="1" dirty="0"/>
              <a:t>Core Components</a:t>
            </a:r>
          </a:p>
        </p:txBody>
      </p:sp>
      <p:sp>
        <p:nvSpPr>
          <p:cNvPr id="3" name="Content Placeholder 2">
            <a:extLst>
              <a:ext uri="{FF2B5EF4-FFF2-40B4-BE49-F238E27FC236}">
                <a16:creationId xmlns:a16="http://schemas.microsoft.com/office/drawing/2014/main" id="{C1DF5E79-D8AD-550B-FFD7-1312CE942485}"/>
              </a:ext>
            </a:extLst>
          </p:cNvPr>
          <p:cNvSpPr>
            <a:spLocks noGrp="1"/>
          </p:cNvSpPr>
          <p:nvPr>
            <p:ph idx="1"/>
          </p:nvPr>
        </p:nvSpPr>
        <p:spPr>
          <a:xfrm>
            <a:off x="1154954" y="2603499"/>
            <a:ext cx="10660809" cy="3954463"/>
          </a:xfrm>
        </p:spPr>
        <p:txBody>
          <a:bodyPr>
            <a:normAutofit/>
          </a:bodyPr>
          <a:lstStyle/>
          <a:p>
            <a:pPr algn="l"/>
            <a:r>
              <a:rPr lang="en-US" b="1" i="0" dirty="0">
                <a:solidFill>
                  <a:srgbClr val="44413D"/>
                </a:solidFill>
                <a:effectLst/>
                <a:latin typeface="Open Sans" panose="020B0606030504020204" pitchFamily="34" charset="0"/>
              </a:rPr>
              <a:t>On-Demand Backup and Restore -- C</a:t>
            </a:r>
            <a:r>
              <a:rPr lang="en-US" b="0" i="0" dirty="0">
                <a:solidFill>
                  <a:srgbClr val="44413D"/>
                </a:solidFill>
                <a:effectLst/>
                <a:latin typeface="Open Sans" panose="020B0606030504020204" pitchFamily="34" charset="0"/>
              </a:rPr>
              <a:t>an use IAM to restrict DynamoDB backup and restore actions for some resources.</a:t>
            </a:r>
          </a:p>
          <a:p>
            <a:pPr algn="l">
              <a:buFont typeface="Arial" panose="020B0604020202020204" pitchFamily="34" charset="0"/>
              <a:buChar char="•"/>
            </a:pPr>
            <a:r>
              <a:rPr lang="en-US" b="0" i="0" dirty="0">
                <a:solidFill>
                  <a:srgbClr val="44413D"/>
                </a:solidFill>
                <a:effectLst/>
                <a:latin typeface="Open Sans" panose="020B0606030504020204" pitchFamily="34" charset="0"/>
              </a:rPr>
              <a:t>All backup and restore actions are captured and recorded in AWS CloudTrail.</a:t>
            </a:r>
          </a:p>
          <a:p>
            <a:pPr algn="l">
              <a:buFont typeface="Arial" panose="020B0604020202020204" pitchFamily="34" charset="0"/>
              <a:buChar char="•"/>
            </a:pPr>
            <a:r>
              <a:rPr lang="en-US" b="0" i="0" dirty="0">
                <a:solidFill>
                  <a:srgbClr val="44413D"/>
                </a:solidFill>
                <a:effectLst/>
                <a:latin typeface="Open Sans" panose="020B0606030504020204" pitchFamily="34" charset="0"/>
              </a:rPr>
              <a:t>Backups</a:t>
            </a:r>
          </a:p>
          <a:p>
            <a:pPr marL="742950" lvl="1" indent="-285750" algn="l">
              <a:buFont typeface="Arial" panose="020B0604020202020204" pitchFamily="34" charset="0"/>
              <a:buChar char="•"/>
            </a:pPr>
            <a:r>
              <a:rPr lang="en-US" b="0" i="0" dirty="0">
                <a:solidFill>
                  <a:srgbClr val="44413D"/>
                </a:solidFill>
                <a:effectLst/>
                <a:latin typeface="Open Sans" panose="020B0606030504020204" pitchFamily="34" charset="0"/>
              </a:rPr>
              <a:t>Each time you create an on-demand backup, the entire table data is backed up.</a:t>
            </a:r>
          </a:p>
          <a:p>
            <a:pPr marL="742950" lvl="1" indent="-285750" algn="l">
              <a:buFont typeface="Arial" panose="020B0604020202020204" pitchFamily="34" charset="0"/>
              <a:buChar char="•"/>
            </a:pPr>
            <a:r>
              <a:rPr lang="en-US" b="0" i="0" dirty="0">
                <a:solidFill>
                  <a:srgbClr val="44413D"/>
                </a:solidFill>
                <a:effectLst/>
                <a:latin typeface="Open Sans" panose="020B0606030504020204" pitchFamily="34" charset="0"/>
              </a:rPr>
              <a:t>All backups and restores in DynamoDB work without consuming any provisioned throughput </a:t>
            </a:r>
            <a:r>
              <a:rPr lang="en-US" b="0" i="0">
                <a:solidFill>
                  <a:srgbClr val="44413D"/>
                </a:solidFill>
                <a:effectLst/>
                <a:latin typeface="Open Sans" panose="020B0606030504020204" pitchFamily="34" charset="0"/>
              </a:rPr>
              <a:t>on the table.</a:t>
            </a:r>
            <a:endParaRPr lang="en-US" b="0" i="0" dirty="0">
              <a:solidFill>
                <a:srgbClr val="44413D"/>
              </a:solidFill>
              <a:effectLst/>
              <a:latin typeface="Open Sans" panose="020B0606030504020204" pitchFamily="34" charset="0"/>
            </a:endParaRPr>
          </a:p>
          <a:p>
            <a:pPr marL="742950" lvl="1" indent="-285750" algn="l">
              <a:buFont typeface="Arial" panose="020B0604020202020204" pitchFamily="34" charset="0"/>
              <a:buChar char="•"/>
            </a:pPr>
            <a:r>
              <a:rPr lang="en-US" b="0" i="0" dirty="0">
                <a:solidFill>
                  <a:srgbClr val="44413D"/>
                </a:solidFill>
                <a:effectLst/>
                <a:latin typeface="Open Sans" panose="020B0606030504020204" pitchFamily="34" charset="0"/>
              </a:rPr>
              <a:t>DynamoDB backups do not guarantee causal consistency across items; however, the skew between updates in a backup is usually much less than a second.</a:t>
            </a:r>
          </a:p>
          <a:p>
            <a:pPr marL="742950" lvl="1" indent="-285750" algn="l">
              <a:buFont typeface="Arial" panose="020B0604020202020204" pitchFamily="34" charset="0"/>
              <a:buChar char="•"/>
            </a:pPr>
            <a:r>
              <a:rPr lang="en-US" b="0" i="0" dirty="0">
                <a:solidFill>
                  <a:srgbClr val="44413D"/>
                </a:solidFill>
                <a:effectLst/>
                <a:latin typeface="Open Sans" panose="020B0606030504020204" pitchFamily="34" charset="0"/>
              </a:rPr>
              <a:t>Can restore backups as new DynamoDB tables in other regions.</a:t>
            </a:r>
          </a:p>
          <a:p>
            <a:endParaRPr lang="en-IN" dirty="0"/>
          </a:p>
        </p:txBody>
      </p:sp>
    </p:spTree>
    <p:extLst>
      <p:ext uri="{BB962C8B-B14F-4D97-AF65-F5344CB8AC3E}">
        <p14:creationId xmlns:p14="http://schemas.microsoft.com/office/powerpoint/2010/main" val="351797843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52F1A-983E-C445-EB3F-58DB83DF4E47}"/>
              </a:ext>
            </a:extLst>
          </p:cNvPr>
          <p:cNvSpPr>
            <a:spLocks noGrp="1"/>
          </p:cNvSpPr>
          <p:nvPr>
            <p:ph type="title"/>
          </p:nvPr>
        </p:nvSpPr>
        <p:spPr/>
        <p:txBody>
          <a:bodyPr/>
          <a:lstStyle/>
          <a:p>
            <a:r>
              <a:rPr lang="en-IN" b="1" dirty="0"/>
              <a:t>On-Demand Backup and Restore</a:t>
            </a:r>
          </a:p>
        </p:txBody>
      </p:sp>
      <p:sp>
        <p:nvSpPr>
          <p:cNvPr id="3" name="Content Placeholder 2">
            <a:extLst>
              <a:ext uri="{FF2B5EF4-FFF2-40B4-BE49-F238E27FC236}">
                <a16:creationId xmlns:a16="http://schemas.microsoft.com/office/drawing/2014/main" id="{8A65E0B2-6A40-ACCF-FEDD-32F133FCB481}"/>
              </a:ext>
            </a:extLst>
          </p:cNvPr>
          <p:cNvSpPr>
            <a:spLocks noGrp="1"/>
          </p:cNvSpPr>
          <p:nvPr>
            <p:ph idx="1"/>
          </p:nvPr>
        </p:nvSpPr>
        <p:spPr>
          <a:xfrm>
            <a:off x="1154954" y="2603500"/>
            <a:ext cx="10632234" cy="3983038"/>
          </a:xfrm>
        </p:spPr>
        <p:txBody>
          <a:bodyPr>
            <a:normAutofit/>
          </a:bodyPr>
          <a:lstStyle/>
          <a:p>
            <a:pPr indent="-285750">
              <a:buFont typeface="Arial" panose="020B0604020202020204" pitchFamily="34" charset="0"/>
              <a:buChar char="•"/>
            </a:pPr>
            <a:r>
              <a:rPr lang="en-US" b="0" i="0" dirty="0">
                <a:solidFill>
                  <a:srgbClr val="44413D"/>
                </a:solidFill>
                <a:effectLst/>
                <a:latin typeface="Open Sans" panose="020B0606030504020204" pitchFamily="34" charset="0"/>
              </a:rPr>
              <a:t>Included in the backup are:</a:t>
            </a:r>
          </a:p>
          <a:p>
            <a:pPr lvl="1" indent="-228600">
              <a:buFont typeface="Arial" panose="020B0604020202020204" pitchFamily="34" charset="0"/>
              <a:buChar char="•"/>
            </a:pPr>
            <a:r>
              <a:rPr lang="en-US" b="0" i="0" dirty="0">
                <a:solidFill>
                  <a:srgbClr val="44413D"/>
                </a:solidFill>
                <a:effectLst/>
                <a:latin typeface="Open Sans" panose="020B0606030504020204" pitchFamily="34" charset="0"/>
              </a:rPr>
              <a:t>Database data</a:t>
            </a:r>
          </a:p>
          <a:p>
            <a:pPr lvl="1" indent="-228600">
              <a:buFont typeface="Arial" panose="020B0604020202020204" pitchFamily="34" charset="0"/>
              <a:buChar char="•"/>
            </a:pPr>
            <a:r>
              <a:rPr lang="en-US" b="0" i="0" dirty="0">
                <a:solidFill>
                  <a:srgbClr val="44413D"/>
                </a:solidFill>
                <a:effectLst/>
                <a:latin typeface="Open Sans" panose="020B0606030504020204" pitchFamily="34" charset="0"/>
              </a:rPr>
              <a:t>Global secondary indexes</a:t>
            </a:r>
          </a:p>
          <a:p>
            <a:pPr lvl="1" indent="-228600">
              <a:buFont typeface="Arial" panose="020B0604020202020204" pitchFamily="34" charset="0"/>
              <a:buChar char="•"/>
            </a:pPr>
            <a:r>
              <a:rPr lang="en-US" b="0" i="0" dirty="0">
                <a:solidFill>
                  <a:srgbClr val="44413D"/>
                </a:solidFill>
                <a:effectLst/>
                <a:latin typeface="Open Sans" panose="020B0606030504020204" pitchFamily="34" charset="0"/>
              </a:rPr>
              <a:t>Local secondary indexes</a:t>
            </a:r>
          </a:p>
          <a:p>
            <a:pPr lvl="1" indent="-228600">
              <a:buFont typeface="Arial" panose="020B0604020202020204" pitchFamily="34" charset="0"/>
              <a:buChar char="•"/>
            </a:pPr>
            <a:r>
              <a:rPr lang="en-US" b="0" i="0" dirty="0">
                <a:solidFill>
                  <a:srgbClr val="44413D"/>
                </a:solidFill>
                <a:effectLst/>
                <a:latin typeface="Open Sans" panose="020B0606030504020204" pitchFamily="34" charset="0"/>
              </a:rPr>
              <a:t>Streams</a:t>
            </a:r>
          </a:p>
          <a:p>
            <a:pPr lvl="1" indent="-228600">
              <a:buFont typeface="Arial" panose="020B0604020202020204" pitchFamily="34" charset="0"/>
              <a:buChar char="•"/>
            </a:pPr>
            <a:r>
              <a:rPr lang="en-US" b="0" i="0" dirty="0">
                <a:solidFill>
                  <a:srgbClr val="44413D"/>
                </a:solidFill>
                <a:effectLst/>
                <a:latin typeface="Open Sans" panose="020B0606030504020204" pitchFamily="34" charset="0"/>
              </a:rPr>
              <a:t>Provisioned read and write capacity</a:t>
            </a:r>
          </a:p>
          <a:p>
            <a:pPr indent="-285750">
              <a:buFont typeface="Arial" panose="020B0604020202020204" pitchFamily="34" charset="0"/>
              <a:buChar char="•"/>
            </a:pPr>
            <a:r>
              <a:rPr lang="en-US" b="0" i="0" dirty="0">
                <a:solidFill>
                  <a:srgbClr val="44413D"/>
                </a:solidFill>
                <a:effectLst/>
                <a:latin typeface="Open Sans" panose="020B0606030504020204" pitchFamily="34" charset="0"/>
              </a:rPr>
              <a:t>While a backup is in progress, can’t do the following:</a:t>
            </a:r>
          </a:p>
          <a:p>
            <a:pPr lvl="1" indent="-228600">
              <a:buFont typeface="Arial" panose="020B0604020202020204" pitchFamily="34" charset="0"/>
              <a:buChar char="•"/>
            </a:pPr>
            <a:r>
              <a:rPr lang="en-US" b="0" i="0" dirty="0">
                <a:solidFill>
                  <a:srgbClr val="44413D"/>
                </a:solidFill>
                <a:effectLst/>
                <a:latin typeface="Open Sans" panose="020B0606030504020204" pitchFamily="34" charset="0"/>
              </a:rPr>
              <a:t>Pause or cancel the backup operation.</a:t>
            </a:r>
          </a:p>
          <a:p>
            <a:pPr lvl="1" indent="-228600">
              <a:buFont typeface="Arial" panose="020B0604020202020204" pitchFamily="34" charset="0"/>
              <a:buChar char="•"/>
            </a:pPr>
            <a:r>
              <a:rPr lang="en-US" b="0" i="0" dirty="0">
                <a:solidFill>
                  <a:srgbClr val="44413D"/>
                </a:solidFill>
                <a:effectLst/>
                <a:latin typeface="Open Sans" panose="020B0606030504020204" pitchFamily="34" charset="0"/>
              </a:rPr>
              <a:t>Delete the source table of the backup.</a:t>
            </a:r>
          </a:p>
          <a:p>
            <a:pPr lvl="1" indent="-228600">
              <a:buFont typeface="Arial" panose="020B0604020202020204" pitchFamily="34" charset="0"/>
              <a:buChar char="•"/>
            </a:pPr>
            <a:r>
              <a:rPr lang="en-US" b="0" i="0" dirty="0">
                <a:solidFill>
                  <a:srgbClr val="44413D"/>
                </a:solidFill>
                <a:effectLst/>
                <a:latin typeface="Open Sans" panose="020B0606030504020204" pitchFamily="34" charset="0"/>
              </a:rPr>
              <a:t>Disable backups on a table if a backup for that table is in progress.</a:t>
            </a:r>
          </a:p>
          <a:p>
            <a:pPr marL="0" indent="0">
              <a:buNone/>
            </a:pPr>
            <a:endParaRPr lang="en-IN" dirty="0"/>
          </a:p>
        </p:txBody>
      </p:sp>
    </p:spTree>
    <p:extLst>
      <p:ext uri="{BB962C8B-B14F-4D97-AF65-F5344CB8AC3E}">
        <p14:creationId xmlns:p14="http://schemas.microsoft.com/office/powerpoint/2010/main" val="181977630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AE7500-4957-DDF6-868D-5F4FEDEA2D10}"/>
              </a:ext>
            </a:extLst>
          </p:cNvPr>
          <p:cNvSpPr>
            <a:spLocks noGrp="1"/>
          </p:cNvSpPr>
          <p:nvPr>
            <p:ph type="title"/>
          </p:nvPr>
        </p:nvSpPr>
        <p:spPr/>
        <p:txBody>
          <a:bodyPr/>
          <a:lstStyle/>
          <a:p>
            <a:r>
              <a:rPr lang="en-IN" b="1" dirty="0"/>
              <a:t>Core Components</a:t>
            </a:r>
          </a:p>
        </p:txBody>
      </p:sp>
      <p:sp>
        <p:nvSpPr>
          <p:cNvPr id="3" name="Content Placeholder 2">
            <a:extLst>
              <a:ext uri="{FF2B5EF4-FFF2-40B4-BE49-F238E27FC236}">
                <a16:creationId xmlns:a16="http://schemas.microsoft.com/office/drawing/2014/main" id="{C1DF5E79-D8AD-550B-FFD7-1312CE942485}"/>
              </a:ext>
            </a:extLst>
          </p:cNvPr>
          <p:cNvSpPr>
            <a:spLocks noGrp="1"/>
          </p:cNvSpPr>
          <p:nvPr>
            <p:ph idx="1"/>
          </p:nvPr>
        </p:nvSpPr>
        <p:spPr>
          <a:xfrm>
            <a:off x="1154954" y="2603499"/>
            <a:ext cx="10660809" cy="3954463"/>
          </a:xfrm>
        </p:spPr>
        <p:txBody>
          <a:bodyPr>
            <a:normAutofit/>
          </a:bodyPr>
          <a:lstStyle/>
          <a:p>
            <a:pPr algn="l"/>
            <a:r>
              <a:rPr lang="en-US" b="1" i="0" dirty="0">
                <a:solidFill>
                  <a:srgbClr val="44413D"/>
                </a:solidFill>
                <a:effectLst/>
                <a:latin typeface="Open Sans" panose="020B0606030504020204" pitchFamily="34" charset="0"/>
              </a:rPr>
              <a:t>On-Demand Backup and Restore</a:t>
            </a:r>
          </a:p>
          <a:p>
            <a:pPr algn="l">
              <a:buFont typeface="Arial" panose="020B0604020202020204" pitchFamily="34" charset="0"/>
              <a:buChar char="•"/>
            </a:pPr>
            <a:r>
              <a:rPr lang="en-US" b="0" i="0" dirty="0">
                <a:solidFill>
                  <a:srgbClr val="44413D"/>
                </a:solidFill>
                <a:effectLst/>
                <a:latin typeface="Open Sans" panose="020B0606030504020204" pitchFamily="34" charset="0"/>
              </a:rPr>
              <a:t>Restore</a:t>
            </a:r>
          </a:p>
          <a:p>
            <a:pPr marL="742950" lvl="1" indent="-285750" algn="l">
              <a:buFont typeface="Arial" panose="020B0604020202020204" pitchFamily="34" charset="0"/>
              <a:buChar char="•"/>
            </a:pPr>
            <a:r>
              <a:rPr lang="en-US" b="0" i="0" dirty="0">
                <a:solidFill>
                  <a:srgbClr val="44413D"/>
                </a:solidFill>
                <a:effectLst/>
                <a:latin typeface="Open Sans" panose="020B0606030504020204" pitchFamily="34" charset="0"/>
              </a:rPr>
              <a:t>Cannot overwrite an existing table during a restore operation.</a:t>
            </a:r>
          </a:p>
          <a:p>
            <a:pPr marL="742950" lvl="1" indent="-285750" algn="l">
              <a:buFont typeface="Arial" panose="020B0604020202020204" pitchFamily="34" charset="0"/>
              <a:buChar char="•"/>
            </a:pPr>
            <a:r>
              <a:rPr lang="en-US" b="0" i="0" dirty="0">
                <a:solidFill>
                  <a:srgbClr val="44413D"/>
                </a:solidFill>
                <a:effectLst/>
                <a:latin typeface="Open Sans" panose="020B0606030504020204" pitchFamily="34" charset="0"/>
              </a:rPr>
              <a:t>Can restore backups to a new table.</a:t>
            </a:r>
          </a:p>
          <a:p>
            <a:pPr marL="742950" lvl="1" indent="-285750" algn="l">
              <a:buFont typeface="Arial" panose="020B0604020202020204" pitchFamily="34" charset="0"/>
              <a:buChar char="•"/>
            </a:pPr>
            <a:r>
              <a:rPr lang="en-US" b="0" i="0" dirty="0">
                <a:solidFill>
                  <a:srgbClr val="44413D"/>
                </a:solidFill>
                <a:effectLst/>
                <a:latin typeface="Open Sans" panose="020B0606030504020204" pitchFamily="34" charset="0"/>
              </a:rPr>
              <a:t>For tables with even data distribution across your primary keys, the restore time is proportional to the largest single partition by item count and not the overall table size.</a:t>
            </a:r>
          </a:p>
          <a:p>
            <a:pPr marL="742950" lvl="1" indent="-285750" algn="l">
              <a:buFont typeface="Arial" panose="020B0604020202020204" pitchFamily="34" charset="0"/>
              <a:buChar char="•"/>
            </a:pPr>
            <a:r>
              <a:rPr lang="en-US" b="0" i="0" dirty="0">
                <a:solidFill>
                  <a:srgbClr val="44413D"/>
                </a:solidFill>
                <a:effectLst/>
                <a:latin typeface="Open Sans" panose="020B0606030504020204" pitchFamily="34" charset="0"/>
              </a:rPr>
              <a:t>If your source table contains data with significant skew, the time to restore may increase.</a:t>
            </a:r>
          </a:p>
          <a:p>
            <a:endParaRPr lang="en-IN" dirty="0"/>
          </a:p>
        </p:txBody>
      </p:sp>
    </p:spTree>
    <p:extLst>
      <p:ext uri="{BB962C8B-B14F-4D97-AF65-F5344CB8AC3E}">
        <p14:creationId xmlns:p14="http://schemas.microsoft.com/office/powerpoint/2010/main" val="213828748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AE7500-4957-DDF6-868D-5F4FEDEA2D10}"/>
              </a:ext>
            </a:extLst>
          </p:cNvPr>
          <p:cNvSpPr>
            <a:spLocks noGrp="1"/>
          </p:cNvSpPr>
          <p:nvPr>
            <p:ph type="title"/>
          </p:nvPr>
        </p:nvSpPr>
        <p:spPr/>
        <p:txBody>
          <a:bodyPr/>
          <a:lstStyle/>
          <a:p>
            <a:r>
              <a:rPr lang="en-IN" b="1" dirty="0"/>
              <a:t>Core Components</a:t>
            </a:r>
            <a:endParaRPr lang="en-IN" dirty="0"/>
          </a:p>
        </p:txBody>
      </p:sp>
      <p:sp>
        <p:nvSpPr>
          <p:cNvPr id="3" name="Content Placeholder 2">
            <a:extLst>
              <a:ext uri="{FF2B5EF4-FFF2-40B4-BE49-F238E27FC236}">
                <a16:creationId xmlns:a16="http://schemas.microsoft.com/office/drawing/2014/main" id="{C1DF5E79-D8AD-550B-FFD7-1312CE942485}"/>
              </a:ext>
            </a:extLst>
          </p:cNvPr>
          <p:cNvSpPr>
            <a:spLocks noGrp="1"/>
          </p:cNvSpPr>
          <p:nvPr>
            <p:ph idx="1"/>
          </p:nvPr>
        </p:nvSpPr>
        <p:spPr>
          <a:xfrm>
            <a:off x="1154954" y="2603499"/>
            <a:ext cx="10660809" cy="3954463"/>
          </a:xfrm>
        </p:spPr>
        <p:txBody>
          <a:bodyPr/>
          <a:lstStyle/>
          <a:p>
            <a:pPr algn="l"/>
            <a:r>
              <a:rPr lang="en-US" b="1" i="0" dirty="0">
                <a:solidFill>
                  <a:srgbClr val="44413D"/>
                </a:solidFill>
                <a:effectLst/>
                <a:latin typeface="Open Sans" panose="020B0606030504020204" pitchFamily="34" charset="0"/>
              </a:rPr>
              <a:t>DynamoDB Transactions</a:t>
            </a:r>
          </a:p>
          <a:p>
            <a:pPr algn="l">
              <a:buFont typeface="Arial" panose="020B0604020202020204" pitchFamily="34" charset="0"/>
              <a:buChar char="•"/>
            </a:pPr>
            <a:r>
              <a:rPr lang="en-US" b="0" i="0" dirty="0">
                <a:solidFill>
                  <a:srgbClr val="44413D"/>
                </a:solidFill>
                <a:effectLst/>
                <a:latin typeface="Open Sans" panose="020B0606030504020204" pitchFamily="34" charset="0"/>
              </a:rPr>
              <a:t>Making coordinated, all-or-nothing changes to multiple items both within and across tables. </a:t>
            </a:r>
          </a:p>
          <a:p>
            <a:pPr algn="l">
              <a:buFont typeface="Arial" panose="020B0604020202020204" pitchFamily="34" charset="0"/>
              <a:buChar char="•"/>
            </a:pPr>
            <a:r>
              <a:rPr lang="en-US" b="0" i="0" dirty="0">
                <a:solidFill>
                  <a:srgbClr val="44413D"/>
                </a:solidFill>
                <a:effectLst/>
                <a:latin typeface="Open Sans" panose="020B0606030504020204" pitchFamily="34" charset="0"/>
              </a:rPr>
              <a:t>Transactions provide atomicity, consistency, isolation, and durability (ACID) in DynamoDB, helping you to maintain data correctness in your applications.</a:t>
            </a:r>
          </a:p>
          <a:p>
            <a:pPr algn="l">
              <a:buFont typeface="Arial" panose="020B0604020202020204" pitchFamily="34" charset="0"/>
              <a:buChar char="•"/>
            </a:pPr>
            <a:r>
              <a:rPr lang="en-US" b="0" i="0" dirty="0">
                <a:solidFill>
                  <a:srgbClr val="44413D"/>
                </a:solidFill>
                <a:effectLst/>
                <a:latin typeface="Open Sans" panose="020B0606030504020204" pitchFamily="34" charset="0"/>
              </a:rPr>
              <a:t>Can group multiple Put, Update, Delete, and </a:t>
            </a:r>
            <a:r>
              <a:rPr lang="en-US" b="0" i="0" dirty="0" err="1">
                <a:solidFill>
                  <a:srgbClr val="44413D"/>
                </a:solidFill>
                <a:effectLst/>
                <a:latin typeface="Open Sans" panose="020B0606030504020204" pitchFamily="34" charset="0"/>
              </a:rPr>
              <a:t>ConditionCheck</a:t>
            </a:r>
            <a:r>
              <a:rPr lang="en-US" b="0" i="0" dirty="0">
                <a:solidFill>
                  <a:srgbClr val="44413D"/>
                </a:solidFill>
                <a:effectLst/>
                <a:latin typeface="Open Sans" panose="020B0606030504020204" pitchFamily="34" charset="0"/>
              </a:rPr>
              <a:t> actions. </a:t>
            </a:r>
          </a:p>
          <a:p>
            <a:pPr algn="l">
              <a:buFont typeface="Arial" panose="020B0604020202020204" pitchFamily="34" charset="0"/>
              <a:buChar char="•"/>
            </a:pPr>
            <a:r>
              <a:rPr lang="en-US" dirty="0">
                <a:solidFill>
                  <a:srgbClr val="44413D"/>
                </a:solidFill>
                <a:latin typeface="Open Sans" panose="020B0606030504020204" pitchFamily="34" charset="0"/>
              </a:rPr>
              <a:t>C</a:t>
            </a:r>
            <a:r>
              <a:rPr lang="en-US" b="0" i="0" dirty="0">
                <a:solidFill>
                  <a:srgbClr val="44413D"/>
                </a:solidFill>
                <a:effectLst/>
                <a:latin typeface="Open Sans" panose="020B0606030504020204" pitchFamily="34" charset="0"/>
              </a:rPr>
              <a:t>an then submit the actions as a single </a:t>
            </a:r>
            <a:r>
              <a:rPr lang="en-US" b="0" i="0" dirty="0" err="1">
                <a:solidFill>
                  <a:srgbClr val="44413D"/>
                </a:solidFill>
                <a:effectLst/>
                <a:latin typeface="Open Sans" panose="020B0606030504020204" pitchFamily="34" charset="0"/>
              </a:rPr>
              <a:t>TransactWriteItems</a:t>
            </a:r>
            <a:r>
              <a:rPr lang="en-US" b="0" i="0" dirty="0">
                <a:solidFill>
                  <a:srgbClr val="44413D"/>
                </a:solidFill>
                <a:effectLst/>
                <a:latin typeface="Open Sans" panose="020B0606030504020204" pitchFamily="34" charset="0"/>
              </a:rPr>
              <a:t> operation that either succeeds or fails as a unit. </a:t>
            </a:r>
          </a:p>
          <a:p>
            <a:pPr algn="l">
              <a:buFont typeface="Arial" panose="020B0604020202020204" pitchFamily="34" charset="0"/>
              <a:buChar char="•"/>
            </a:pPr>
            <a:r>
              <a:rPr lang="en-US" b="0" i="0" dirty="0">
                <a:solidFill>
                  <a:srgbClr val="44413D"/>
                </a:solidFill>
                <a:effectLst/>
                <a:latin typeface="Open Sans" panose="020B0606030504020204" pitchFamily="34" charset="0"/>
              </a:rPr>
              <a:t>Can group and submit multiple Get actions as a single </a:t>
            </a:r>
            <a:r>
              <a:rPr lang="en-US" b="0" i="0" dirty="0" err="1">
                <a:solidFill>
                  <a:srgbClr val="44413D"/>
                </a:solidFill>
                <a:effectLst/>
                <a:latin typeface="Open Sans" panose="020B0606030504020204" pitchFamily="34" charset="0"/>
              </a:rPr>
              <a:t>TransactGetItems</a:t>
            </a:r>
            <a:r>
              <a:rPr lang="en-US" b="0" i="0" dirty="0">
                <a:solidFill>
                  <a:srgbClr val="44413D"/>
                </a:solidFill>
                <a:effectLst/>
                <a:latin typeface="Open Sans" panose="020B0606030504020204" pitchFamily="34" charset="0"/>
              </a:rPr>
              <a:t> operation.</a:t>
            </a:r>
          </a:p>
          <a:p>
            <a:pPr algn="l">
              <a:buFont typeface="Arial" panose="020B0604020202020204" pitchFamily="34" charset="0"/>
              <a:buChar char="•"/>
            </a:pPr>
            <a:r>
              <a:rPr lang="en-US" b="0" i="0" dirty="0">
                <a:solidFill>
                  <a:srgbClr val="44413D"/>
                </a:solidFill>
                <a:effectLst/>
                <a:latin typeface="Open Sans" panose="020B0606030504020204" pitchFamily="34" charset="0"/>
              </a:rPr>
              <a:t>Amazon DynamoDB supports up to 25 unique items and 4 MB of data per transactional request.</a:t>
            </a:r>
          </a:p>
          <a:p>
            <a:endParaRPr lang="en-IN" dirty="0"/>
          </a:p>
        </p:txBody>
      </p:sp>
    </p:spTree>
    <p:extLst>
      <p:ext uri="{BB962C8B-B14F-4D97-AF65-F5344CB8AC3E}">
        <p14:creationId xmlns:p14="http://schemas.microsoft.com/office/powerpoint/2010/main" val="363089753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AE7500-4957-DDF6-868D-5F4FEDEA2D10}"/>
              </a:ext>
            </a:extLst>
          </p:cNvPr>
          <p:cNvSpPr>
            <a:spLocks noGrp="1"/>
          </p:cNvSpPr>
          <p:nvPr>
            <p:ph type="title"/>
          </p:nvPr>
        </p:nvSpPr>
        <p:spPr/>
        <p:txBody>
          <a:bodyPr/>
          <a:lstStyle/>
          <a:p>
            <a:r>
              <a:rPr lang="en-IN" b="1" dirty="0"/>
              <a:t>Core Components</a:t>
            </a:r>
            <a:endParaRPr lang="en-IN" dirty="0"/>
          </a:p>
        </p:txBody>
      </p:sp>
      <p:sp>
        <p:nvSpPr>
          <p:cNvPr id="3" name="Content Placeholder 2">
            <a:extLst>
              <a:ext uri="{FF2B5EF4-FFF2-40B4-BE49-F238E27FC236}">
                <a16:creationId xmlns:a16="http://schemas.microsoft.com/office/drawing/2014/main" id="{C1DF5E79-D8AD-550B-FFD7-1312CE942485}"/>
              </a:ext>
            </a:extLst>
          </p:cNvPr>
          <p:cNvSpPr>
            <a:spLocks noGrp="1"/>
          </p:cNvSpPr>
          <p:nvPr>
            <p:ph idx="1"/>
          </p:nvPr>
        </p:nvSpPr>
        <p:spPr>
          <a:xfrm>
            <a:off x="1154954" y="2603499"/>
            <a:ext cx="10660809" cy="3954463"/>
          </a:xfrm>
        </p:spPr>
        <p:txBody>
          <a:bodyPr>
            <a:normAutofit lnSpcReduction="10000"/>
          </a:bodyPr>
          <a:lstStyle/>
          <a:p>
            <a:pPr algn="l"/>
            <a:r>
              <a:rPr lang="en-US" b="1" i="0" dirty="0">
                <a:solidFill>
                  <a:srgbClr val="44413D"/>
                </a:solidFill>
                <a:effectLst/>
                <a:latin typeface="Open Sans" panose="020B0606030504020204" pitchFamily="34" charset="0"/>
              </a:rPr>
              <a:t>Global Tables</a:t>
            </a:r>
          </a:p>
          <a:p>
            <a:pPr algn="l">
              <a:buFont typeface="Arial" panose="020B0604020202020204" pitchFamily="34" charset="0"/>
              <a:buChar char="•"/>
            </a:pPr>
            <a:r>
              <a:rPr lang="en-US" b="0" i="0" dirty="0">
                <a:solidFill>
                  <a:srgbClr val="44413D"/>
                </a:solidFill>
                <a:effectLst/>
                <a:latin typeface="Open Sans" panose="020B0606030504020204" pitchFamily="34" charset="0"/>
              </a:rPr>
              <a:t>Deploying a multi-region, multi-master database, without having to build and maintain own replication solution.</a:t>
            </a:r>
          </a:p>
          <a:p>
            <a:pPr algn="l">
              <a:buFont typeface="Arial" panose="020B0604020202020204" pitchFamily="34" charset="0"/>
              <a:buChar char="•"/>
            </a:pPr>
            <a:r>
              <a:rPr lang="en-US" b="0" i="0" dirty="0">
                <a:solidFill>
                  <a:srgbClr val="44413D"/>
                </a:solidFill>
                <a:effectLst/>
                <a:latin typeface="Open Sans" panose="020B0606030504020204" pitchFamily="34" charset="0"/>
              </a:rPr>
              <a:t>Specify the AWS regions where you </a:t>
            </a:r>
            <a:r>
              <a:rPr lang="en-US" b="0" i="0">
                <a:solidFill>
                  <a:srgbClr val="44413D"/>
                </a:solidFill>
                <a:effectLst/>
                <a:latin typeface="Open Sans" panose="020B0606030504020204" pitchFamily="34" charset="0"/>
              </a:rPr>
              <a:t>want the table </a:t>
            </a:r>
            <a:r>
              <a:rPr lang="en-US" b="0" i="0" dirty="0">
                <a:solidFill>
                  <a:srgbClr val="44413D"/>
                </a:solidFill>
                <a:effectLst/>
                <a:latin typeface="Open Sans" panose="020B0606030504020204" pitchFamily="34" charset="0"/>
              </a:rPr>
              <a:t>to be available. </a:t>
            </a:r>
          </a:p>
          <a:p>
            <a:pPr algn="l">
              <a:buFont typeface="Arial" panose="020B0604020202020204" pitchFamily="34" charset="0"/>
              <a:buChar char="•"/>
            </a:pPr>
            <a:r>
              <a:rPr lang="en-US" b="0" i="0" dirty="0">
                <a:solidFill>
                  <a:srgbClr val="44413D"/>
                </a:solidFill>
                <a:effectLst/>
                <a:latin typeface="Open Sans" panose="020B0606030504020204" pitchFamily="34" charset="0"/>
              </a:rPr>
              <a:t>DynamoDB performs all tasks to create identical tables in these regions, and propagate ongoing data changes to all of them.</a:t>
            </a:r>
          </a:p>
          <a:p>
            <a:pPr algn="l">
              <a:buFont typeface="Arial" panose="020B0604020202020204" pitchFamily="34" charset="0"/>
              <a:buChar char="•"/>
            </a:pPr>
            <a:r>
              <a:rPr lang="en-US" b="0" i="0" dirty="0">
                <a:solidFill>
                  <a:srgbClr val="44413D"/>
                </a:solidFill>
                <a:effectLst/>
                <a:latin typeface="Open Sans" panose="020B0606030504020204" pitchFamily="34" charset="0"/>
              </a:rPr>
              <a:t>Replica Table (Replica, for short)</a:t>
            </a:r>
          </a:p>
          <a:p>
            <a:pPr marL="742950" lvl="1" indent="-285750" algn="l">
              <a:buFont typeface="Arial" panose="020B0604020202020204" pitchFamily="34" charset="0"/>
              <a:buChar char="•"/>
            </a:pPr>
            <a:r>
              <a:rPr lang="en-US" b="0" i="0" dirty="0">
                <a:solidFill>
                  <a:srgbClr val="44413D"/>
                </a:solidFill>
                <a:effectLst/>
                <a:latin typeface="Open Sans" panose="020B0606030504020204" pitchFamily="34" charset="0"/>
              </a:rPr>
              <a:t>A single DynamoDB table that functions as a part of a global table.</a:t>
            </a:r>
          </a:p>
          <a:p>
            <a:pPr marL="742950" lvl="1" indent="-285750" algn="l">
              <a:buFont typeface="Arial" panose="020B0604020202020204" pitchFamily="34" charset="0"/>
              <a:buChar char="•"/>
            </a:pPr>
            <a:r>
              <a:rPr lang="en-US" b="0" i="0" dirty="0">
                <a:solidFill>
                  <a:srgbClr val="44413D"/>
                </a:solidFill>
                <a:effectLst/>
                <a:latin typeface="Open Sans" panose="020B0606030504020204" pitchFamily="34" charset="0"/>
              </a:rPr>
              <a:t>Each replica stores the same set of data items.</a:t>
            </a:r>
          </a:p>
          <a:p>
            <a:pPr marL="742950" lvl="1" indent="-285750" algn="l">
              <a:buFont typeface="Arial" panose="020B0604020202020204" pitchFamily="34" charset="0"/>
              <a:buChar char="•"/>
            </a:pPr>
            <a:r>
              <a:rPr lang="en-US" b="0" i="0" dirty="0">
                <a:solidFill>
                  <a:srgbClr val="44413D"/>
                </a:solidFill>
                <a:effectLst/>
                <a:latin typeface="Open Sans" panose="020B0606030504020204" pitchFamily="34" charset="0"/>
              </a:rPr>
              <a:t>Any given global table can only have one replica table per region.</a:t>
            </a:r>
          </a:p>
          <a:p>
            <a:pPr marL="742950" lvl="1" indent="-285750" algn="l">
              <a:buFont typeface="Arial" panose="020B0604020202020204" pitchFamily="34" charset="0"/>
              <a:buChar char="•"/>
            </a:pPr>
            <a:r>
              <a:rPr lang="en-US" b="0" i="0" dirty="0">
                <a:solidFill>
                  <a:srgbClr val="44413D"/>
                </a:solidFill>
                <a:effectLst/>
                <a:latin typeface="Open Sans" panose="020B0606030504020204" pitchFamily="34" charset="0"/>
              </a:rPr>
              <a:t>Can add new or delete replicas from global tables.</a:t>
            </a:r>
          </a:p>
        </p:txBody>
      </p:sp>
    </p:spTree>
    <p:extLst>
      <p:ext uri="{BB962C8B-B14F-4D97-AF65-F5344CB8AC3E}">
        <p14:creationId xmlns:p14="http://schemas.microsoft.com/office/powerpoint/2010/main" val="33829173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166E1DD-8FD9-9EFA-6497-EBBED0758CE7}"/>
              </a:ext>
            </a:extLst>
          </p:cNvPr>
          <p:cNvPicPr>
            <a:picLocks noChangeAspect="1"/>
          </p:cNvPicPr>
          <p:nvPr/>
        </p:nvPicPr>
        <p:blipFill>
          <a:blip r:embed="rId2"/>
          <a:stretch>
            <a:fillRect/>
          </a:stretch>
        </p:blipFill>
        <p:spPr>
          <a:xfrm>
            <a:off x="0" y="657672"/>
            <a:ext cx="12192000" cy="5542656"/>
          </a:xfrm>
          <a:prstGeom prst="rect">
            <a:avLst/>
          </a:prstGeom>
        </p:spPr>
      </p:pic>
    </p:spTree>
    <p:extLst>
      <p:ext uri="{BB962C8B-B14F-4D97-AF65-F5344CB8AC3E}">
        <p14:creationId xmlns:p14="http://schemas.microsoft.com/office/powerpoint/2010/main" val="32802248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AE7500-4957-DDF6-868D-5F4FEDEA2D10}"/>
              </a:ext>
            </a:extLst>
          </p:cNvPr>
          <p:cNvSpPr>
            <a:spLocks noGrp="1"/>
          </p:cNvSpPr>
          <p:nvPr>
            <p:ph type="title"/>
          </p:nvPr>
        </p:nvSpPr>
        <p:spPr/>
        <p:txBody>
          <a:bodyPr/>
          <a:lstStyle/>
          <a:p>
            <a:r>
              <a:rPr lang="en-IN" b="1" dirty="0"/>
              <a:t>Global Tables</a:t>
            </a:r>
          </a:p>
        </p:txBody>
      </p:sp>
      <p:sp>
        <p:nvSpPr>
          <p:cNvPr id="3" name="Content Placeholder 2">
            <a:extLst>
              <a:ext uri="{FF2B5EF4-FFF2-40B4-BE49-F238E27FC236}">
                <a16:creationId xmlns:a16="http://schemas.microsoft.com/office/drawing/2014/main" id="{C1DF5E79-D8AD-550B-FFD7-1312CE942485}"/>
              </a:ext>
            </a:extLst>
          </p:cNvPr>
          <p:cNvSpPr>
            <a:spLocks noGrp="1"/>
          </p:cNvSpPr>
          <p:nvPr>
            <p:ph idx="1"/>
          </p:nvPr>
        </p:nvSpPr>
        <p:spPr>
          <a:xfrm>
            <a:off x="1154954" y="2603499"/>
            <a:ext cx="10660809" cy="3954463"/>
          </a:xfrm>
        </p:spPr>
        <p:txBody>
          <a:bodyPr>
            <a:normAutofit/>
          </a:bodyPr>
          <a:lstStyle/>
          <a:p>
            <a:pPr algn="l">
              <a:buFont typeface="Arial" panose="020B0604020202020204" pitchFamily="34" charset="0"/>
              <a:buChar char="•"/>
            </a:pPr>
            <a:r>
              <a:rPr lang="en-US" b="0" i="0" dirty="0">
                <a:solidFill>
                  <a:srgbClr val="44413D"/>
                </a:solidFill>
                <a:effectLst/>
                <a:latin typeface="Open Sans" panose="020B0606030504020204" pitchFamily="34" charset="0"/>
              </a:rPr>
              <a:t>To ensure eventual consistency, DynamoDB global tables use a “</a:t>
            </a:r>
            <a:r>
              <a:rPr lang="en-US" b="0" i="1" dirty="0">
                <a:solidFill>
                  <a:srgbClr val="44413D"/>
                </a:solidFill>
                <a:effectLst/>
                <a:latin typeface="Open Sans" panose="020B0606030504020204" pitchFamily="34" charset="0"/>
              </a:rPr>
              <a:t>last writer wins</a:t>
            </a:r>
            <a:r>
              <a:rPr lang="en-US" b="0" i="0" dirty="0">
                <a:solidFill>
                  <a:srgbClr val="44413D"/>
                </a:solidFill>
                <a:effectLst/>
                <a:latin typeface="Open Sans" panose="020B0606030504020204" pitchFamily="34" charset="0"/>
              </a:rPr>
              <a:t>” reconciliation between concurrent updates, where DynamoDB makes a best effort to determine the last writer.</a:t>
            </a:r>
          </a:p>
          <a:p>
            <a:pPr algn="l">
              <a:buFont typeface="Arial" panose="020B0604020202020204" pitchFamily="34" charset="0"/>
              <a:buChar char="•"/>
            </a:pPr>
            <a:r>
              <a:rPr lang="en-US" b="0" i="0" dirty="0">
                <a:solidFill>
                  <a:srgbClr val="44413D"/>
                </a:solidFill>
                <a:effectLst/>
                <a:latin typeface="Open Sans" panose="020B0606030504020204" pitchFamily="34" charset="0"/>
              </a:rPr>
              <a:t>If a single AWS region becomes isolated or degraded, application can redirect to a different region and perform reads and writes against a different replica table. </a:t>
            </a:r>
          </a:p>
          <a:p>
            <a:pPr algn="l">
              <a:buFont typeface="Arial" panose="020B0604020202020204" pitchFamily="34" charset="0"/>
              <a:buChar char="•"/>
            </a:pPr>
            <a:r>
              <a:rPr lang="en-US" b="0" i="0" dirty="0">
                <a:solidFill>
                  <a:srgbClr val="44413D"/>
                </a:solidFill>
                <a:effectLst/>
                <a:latin typeface="Open Sans" panose="020B0606030504020204" pitchFamily="34" charset="0"/>
              </a:rPr>
              <a:t>DynamoDB also keeps track of any writes that have been performed, but have not yet been propagated to all of the replica tables.</a:t>
            </a:r>
          </a:p>
        </p:txBody>
      </p:sp>
    </p:spTree>
    <p:extLst>
      <p:ext uri="{BB962C8B-B14F-4D97-AF65-F5344CB8AC3E}">
        <p14:creationId xmlns:p14="http://schemas.microsoft.com/office/powerpoint/2010/main" val="344374617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AE7500-4957-DDF6-868D-5F4FEDEA2D10}"/>
              </a:ext>
            </a:extLst>
          </p:cNvPr>
          <p:cNvSpPr>
            <a:spLocks noGrp="1"/>
          </p:cNvSpPr>
          <p:nvPr>
            <p:ph type="title"/>
          </p:nvPr>
        </p:nvSpPr>
        <p:spPr/>
        <p:txBody>
          <a:bodyPr/>
          <a:lstStyle/>
          <a:p>
            <a:r>
              <a:rPr lang="en-IN" b="1" dirty="0"/>
              <a:t>Global Tables</a:t>
            </a:r>
            <a:endParaRPr lang="en-IN" dirty="0"/>
          </a:p>
        </p:txBody>
      </p:sp>
      <p:sp>
        <p:nvSpPr>
          <p:cNvPr id="3" name="Content Placeholder 2">
            <a:extLst>
              <a:ext uri="{FF2B5EF4-FFF2-40B4-BE49-F238E27FC236}">
                <a16:creationId xmlns:a16="http://schemas.microsoft.com/office/drawing/2014/main" id="{C1DF5E79-D8AD-550B-FFD7-1312CE942485}"/>
              </a:ext>
            </a:extLst>
          </p:cNvPr>
          <p:cNvSpPr>
            <a:spLocks noGrp="1"/>
          </p:cNvSpPr>
          <p:nvPr>
            <p:ph idx="1"/>
          </p:nvPr>
        </p:nvSpPr>
        <p:spPr>
          <a:xfrm>
            <a:off x="1154954" y="2603499"/>
            <a:ext cx="10660809" cy="3954463"/>
          </a:xfrm>
        </p:spPr>
        <p:txBody>
          <a:bodyPr/>
          <a:lstStyle/>
          <a:p>
            <a:pPr algn="l">
              <a:buFont typeface="Arial" panose="020B0604020202020204" pitchFamily="34" charset="0"/>
              <a:buChar char="•"/>
            </a:pPr>
            <a:r>
              <a:rPr lang="en-US" b="0" i="0" dirty="0">
                <a:solidFill>
                  <a:srgbClr val="44413D"/>
                </a:solidFill>
                <a:effectLst/>
                <a:latin typeface="Open Sans" panose="020B0606030504020204" pitchFamily="34" charset="0"/>
              </a:rPr>
              <a:t>Requirements for adding a new replica table</a:t>
            </a:r>
          </a:p>
          <a:p>
            <a:pPr marL="742950" lvl="1" indent="-285750" algn="l">
              <a:buFont typeface="Arial" panose="020B0604020202020204" pitchFamily="34" charset="0"/>
              <a:buChar char="•"/>
            </a:pPr>
            <a:r>
              <a:rPr lang="en-US" b="0" i="0" dirty="0">
                <a:solidFill>
                  <a:srgbClr val="44413D"/>
                </a:solidFill>
                <a:effectLst/>
                <a:latin typeface="Open Sans" panose="020B0606030504020204" pitchFamily="34" charset="0"/>
              </a:rPr>
              <a:t>Table must have the same partition key as all of the other replicas.</a:t>
            </a:r>
          </a:p>
          <a:p>
            <a:pPr marL="742950" lvl="1" indent="-285750" algn="l">
              <a:buFont typeface="Arial" panose="020B0604020202020204" pitchFamily="34" charset="0"/>
              <a:buChar char="•"/>
            </a:pPr>
            <a:r>
              <a:rPr lang="en-US" b="0" i="0" dirty="0">
                <a:solidFill>
                  <a:srgbClr val="44413D"/>
                </a:solidFill>
                <a:effectLst/>
                <a:latin typeface="Open Sans" panose="020B0606030504020204" pitchFamily="34" charset="0"/>
              </a:rPr>
              <a:t>Table must have the same write capacity management settings specified.</a:t>
            </a:r>
          </a:p>
          <a:p>
            <a:pPr marL="742950" lvl="1" indent="-285750" algn="l">
              <a:buFont typeface="Arial" panose="020B0604020202020204" pitchFamily="34" charset="0"/>
              <a:buChar char="•"/>
            </a:pPr>
            <a:r>
              <a:rPr lang="en-US" b="0" i="0" dirty="0">
                <a:solidFill>
                  <a:srgbClr val="44413D"/>
                </a:solidFill>
                <a:effectLst/>
                <a:latin typeface="Open Sans" panose="020B0606030504020204" pitchFamily="34" charset="0"/>
              </a:rPr>
              <a:t>Table must have the same name as all of the other replicas.</a:t>
            </a:r>
          </a:p>
          <a:p>
            <a:pPr marL="742950" lvl="1" indent="-285750" algn="l">
              <a:buFont typeface="Arial" panose="020B0604020202020204" pitchFamily="34" charset="0"/>
              <a:buChar char="•"/>
            </a:pPr>
            <a:r>
              <a:rPr lang="en-US" b="0" i="0" dirty="0">
                <a:solidFill>
                  <a:srgbClr val="44413D"/>
                </a:solidFill>
                <a:effectLst/>
                <a:latin typeface="Open Sans" panose="020B0606030504020204" pitchFamily="34" charset="0"/>
              </a:rPr>
              <a:t>Table must have DynamoDB Streams enabled, with the stream containing both the new and the old images of the item.</a:t>
            </a:r>
          </a:p>
          <a:p>
            <a:pPr marL="742950" lvl="1" indent="-285750" algn="l">
              <a:buFont typeface="Arial" panose="020B0604020202020204" pitchFamily="34" charset="0"/>
              <a:buChar char="•"/>
            </a:pPr>
            <a:r>
              <a:rPr lang="en-US" b="0" i="0" dirty="0">
                <a:solidFill>
                  <a:srgbClr val="44413D"/>
                </a:solidFill>
                <a:effectLst/>
                <a:latin typeface="Open Sans" panose="020B0606030504020204" pitchFamily="34" charset="0"/>
              </a:rPr>
              <a:t>None of the replica tables in the global table can contain any data.</a:t>
            </a:r>
          </a:p>
          <a:p>
            <a:pPr algn="l">
              <a:buFont typeface="Arial" panose="020B0604020202020204" pitchFamily="34" charset="0"/>
              <a:buChar char="•"/>
            </a:pPr>
            <a:r>
              <a:rPr lang="en-US" b="0" i="0" dirty="0">
                <a:solidFill>
                  <a:srgbClr val="44413D"/>
                </a:solidFill>
                <a:effectLst/>
                <a:latin typeface="Open Sans" panose="020B0606030504020204" pitchFamily="34" charset="0"/>
              </a:rPr>
              <a:t>If global secondary indexes are specified, then the following conditions must also be met:</a:t>
            </a:r>
          </a:p>
          <a:p>
            <a:pPr marL="742950" lvl="1" indent="-285750" algn="l">
              <a:buFont typeface="Arial" panose="020B0604020202020204" pitchFamily="34" charset="0"/>
              <a:buChar char="•"/>
            </a:pPr>
            <a:r>
              <a:rPr lang="en-US" b="0" i="0" dirty="0">
                <a:solidFill>
                  <a:srgbClr val="44413D"/>
                </a:solidFill>
                <a:effectLst/>
                <a:latin typeface="Open Sans" panose="020B0606030504020204" pitchFamily="34" charset="0"/>
              </a:rPr>
              <a:t>The global secondary indexes must have the same name.</a:t>
            </a:r>
          </a:p>
          <a:p>
            <a:pPr marL="742950" lvl="1" indent="-285750" algn="l">
              <a:buFont typeface="Arial" panose="020B0604020202020204" pitchFamily="34" charset="0"/>
              <a:buChar char="•"/>
            </a:pPr>
            <a:r>
              <a:rPr lang="en-US" b="0" i="0" dirty="0">
                <a:solidFill>
                  <a:srgbClr val="44413D"/>
                </a:solidFill>
                <a:effectLst/>
                <a:latin typeface="Open Sans" panose="020B0606030504020204" pitchFamily="34" charset="0"/>
              </a:rPr>
              <a:t>The global secondary indexes must have the same partition key and sort key (if present).</a:t>
            </a:r>
          </a:p>
          <a:p>
            <a:pPr marL="742950" lvl="1" indent="-285750" algn="l">
              <a:buFont typeface="Arial" panose="020B0604020202020204" pitchFamily="34" charset="0"/>
              <a:buChar char="•"/>
            </a:pPr>
            <a:endParaRPr lang="en-US" b="0" i="0" dirty="0">
              <a:solidFill>
                <a:srgbClr val="44413D"/>
              </a:solidFill>
              <a:effectLst/>
              <a:latin typeface="Open Sans" panose="020B0606030504020204" pitchFamily="34" charset="0"/>
            </a:endParaRPr>
          </a:p>
          <a:p>
            <a:endParaRPr lang="en-IN" dirty="0"/>
          </a:p>
        </p:txBody>
      </p:sp>
    </p:spTree>
    <p:extLst>
      <p:ext uri="{BB962C8B-B14F-4D97-AF65-F5344CB8AC3E}">
        <p14:creationId xmlns:p14="http://schemas.microsoft.com/office/powerpoint/2010/main" val="49488968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AE7500-4957-DDF6-868D-5F4FEDEA2D10}"/>
              </a:ext>
            </a:extLst>
          </p:cNvPr>
          <p:cNvSpPr>
            <a:spLocks noGrp="1"/>
          </p:cNvSpPr>
          <p:nvPr>
            <p:ph type="title"/>
          </p:nvPr>
        </p:nvSpPr>
        <p:spPr/>
        <p:txBody>
          <a:bodyPr/>
          <a:lstStyle/>
          <a:p>
            <a:r>
              <a:rPr lang="en-IN" b="1" dirty="0"/>
              <a:t>Core Components</a:t>
            </a:r>
            <a:endParaRPr lang="en-IN" dirty="0"/>
          </a:p>
        </p:txBody>
      </p:sp>
      <p:sp>
        <p:nvSpPr>
          <p:cNvPr id="3" name="Content Placeholder 2">
            <a:extLst>
              <a:ext uri="{FF2B5EF4-FFF2-40B4-BE49-F238E27FC236}">
                <a16:creationId xmlns:a16="http://schemas.microsoft.com/office/drawing/2014/main" id="{C1DF5E79-D8AD-550B-FFD7-1312CE942485}"/>
              </a:ext>
            </a:extLst>
          </p:cNvPr>
          <p:cNvSpPr>
            <a:spLocks noGrp="1"/>
          </p:cNvSpPr>
          <p:nvPr>
            <p:ph idx="1"/>
          </p:nvPr>
        </p:nvSpPr>
        <p:spPr>
          <a:xfrm>
            <a:off x="1154954" y="2603499"/>
            <a:ext cx="10660809" cy="3954463"/>
          </a:xfrm>
        </p:spPr>
        <p:txBody>
          <a:bodyPr>
            <a:normAutofit/>
          </a:bodyPr>
          <a:lstStyle/>
          <a:p>
            <a:pPr algn="l"/>
            <a:r>
              <a:rPr lang="en-US" b="1" i="0" dirty="0">
                <a:solidFill>
                  <a:srgbClr val="44413D"/>
                </a:solidFill>
                <a:effectLst/>
                <a:latin typeface="Open Sans" panose="020B0606030504020204" pitchFamily="34" charset="0"/>
              </a:rPr>
              <a:t>Security --</a:t>
            </a:r>
            <a:r>
              <a:rPr lang="en-US" b="0" i="0" dirty="0">
                <a:solidFill>
                  <a:srgbClr val="44413D"/>
                </a:solidFill>
                <a:effectLst/>
                <a:latin typeface="Open Sans" panose="020B0606030504020204" pitchFamily="34" charset="0"/>
              </a:rPr>
              <a:t>Encryption</a:t>
            </a:r>
          </a:p>
          <a:p>
            <a:pPr marL="742950" lvl="1" indent="-285750" algn="l">
              <a:buFont typeface="Arial" panose="020B0604020202020204" pitchFamily="34" charset="0"/>
              <a:buChar char="•"/>
            </a:pPr>
            <a:r>
              <a:rPr lang="en-US" b="0" i="0" dirty="0">
                <a:solidFill>
                  <a:srgbClr val="44413D"/>
                </a:solidFill>
                <a:effectLst/>
                <a:latin typeface="Open Sans" panose="020B0606030504020204" pitchFamily="34" charset="0"/>
              </a:rPr>
              <a:t>Encrypts data at rest using an AWS Key Management Service (AWS KMS) managed encryption key for DynamoDB.</a:t>
            </a:r>
          </a:p>
          <a:p>
            <a:pPr marL="742950" lvl="1" indent="-285750" algn="l">
              <a:buFont typeface="Arial" panose="020B0604020202020204" pitchFamily="34" charset="0"/>
              <a:buChar char="•"/>
            </a:pPr>
            <a:r>
              <a:rPr lang="en-US" b="0" i="0" dirty="0">
                <a:solidFill>
                  <a:srgbClr val="44413D"/>
                </a:solidFill>
                <a:effectLst/>
                <a:latin typeface="Open Sans" panose="020B0606030504020204" pitchFamily="34" charset="0"/>
              </a:rPr>
              <a:t>Encryption at rest can be enabled only when you are creating a new DynamoDB table.</a:t>
            </a:r>
          </a:p>
          <a:p>
            <a:pPr marL="742950" lvl="1" indent="-285750" algn="l">
              <a:buFont typeface="Arial" panose="020B0604020202020204" pitchFamily="34" charset="0"/>
              <a:buChar char="•"/>
            </a:pPr>
            <a:r>
              <a:rPr lang="en-US" b="0" i="0" dirty="0">
                <a:solidFill>
                  <a:srgbClr val="44413D"/>
                </a:solidFill>
                <a:effectLst/>
                <a:latin typeface="Open Sans" panose="020B0606030504020204" pitchFamily="34" charset="0"/>
              </a:rPr>
              <a:t>After encryption at rest is enabled, it can’t be disabled.</a:t>
            </a:r>
          </a:p>
          <a:p>
            <a:pPr marL="742950" lvl="1" indent="-285750" algn="l">
              <a:buFont typeface="Arial" panose="020B0604020202020204" pitchFamily="34" charset="0"/>
              <a:buChar char="•"/>
            </a:pPr>
            <a:r>
              <a:rPr lang="en-US" b="0" i="0" dirty="0">
                <a:solidFill>
                  <a:srgbClr val="44413D"/>
                </a:solidFill>
                <a:effectLst/>
                <a:latin typeface="Open Sans" panose="020B0606030504020204" pitchFamily="34" charset="0"/>
              </a:rPr>
              <a:t>Uses AES-256 encryption.</a:t>
            </a:r>
          </a:p>
          <a:p>
            <a:pPr marL="742950" lvl="1" indent="-285750" algn="l">
              <a:buFont typeface="Arial" panose="020B0604020202020204" pitchFamily="34" charset="0"/>
              <a:buChar char="•"/>
            </a:pPr>
            <a:r>
              <a:rPr lang="en-US" b="0" i="0" dirty="0">
                <a:solidFill>
                  <a:srgbClr val="44413D"/>
                </a:solidFill>
                <a:effectLst/>
                <a:latin typeface="Open Sans" panose="020B0606030504020204" pitchFamily="34" charset="0"/>
              </a:rPr>
              <a:t>The following are encrypted:</a:t>
            </a:r>
          </a:p>
          <a:p>
            <a:pPr marL="1143000" lvl="2" indent="-228600" algn="l">
              <a:buFont typeface="Arial" panose="020B0604020202020204" pitchFamily="34" charset="0"/>
              <a:buChar char="•"/>
            </a:pPr>
            <a:r>
              <a:rPr lang="en-US" b="0" i="0" dirty="0">
                <a:solidFill>
                  <a:srgbClr val="44413D"/>
                </a:solidFill>
                <a:effectLst/>
                <a:latin typeface="Open Sans" panose="020B0606030504020204" pitchFamily="34" charset="0"/>
              </a:rPr>
              <a:t>DynamoDB base tables</a:t>
            </a:r>
          </a:p>
          <a:p>
            <a:pPr marL="1143000" lvl="2" indent="-228600" algn="l">
              <a:buFont typeface="Arial" panose="020B0604020202020204" pitchFamily="34" charset="0"/>
              <a:buChar char="•"/>
            </a:pPr>
            <a:r>
              <a:rPr lang="en-US" b="0" i="0" dirty="0">
                <a:solidFill>
                  <a:srgbClr val="44413D"/>
                </a:solidFill>
                <a:effectLst/>
                <a:latin typeface="Open Sans" panose="020B0606030504020204" pitchFamily="34" charset="0"/>
              </a:rPr>
              <a:t>Local secondary indexes</a:t>
            </a:r>
          </a:p>
          <a:p>
            <a:pPr marL="1143000" lvl="2" indent="-228600" algn="l">
              <a:buFont typeface="Arial" panose="020B0604020202020204" pitchFamily="34" charset="0"/>
              <a:buChar char="•"/>
            </a:pPr>
            <a:r>
              <a:rPr lang="en-US" b="0" i="0" dirty="0">
                <a:solidFill>
                  <a:srgbClr val="44413D"/>
                </a:solidFill>
                <a:effectLst/>
                <a:latin typeface="Open Sans" panose="020B0606030504020204" pitchFamily="34" charset="0"/>
              </a:rPr>
              <a:t>Global secondary indexes</a:t>
            </a:r>
          </a:p>
          <a:p>
            <a:pPr marL="742950" lvl="1" indent="-285750" algn="l">
              <a:buFont typeface="Arial" panose="020B0604020202020204" pitchFamily="34" charset="0"/>
              <a:buChar char="•"/>
            </a:pPr>
            <a:endParaRPr lang="en-IN" dirty="0"/>
          </a:p>
        </p:txBody>
      </p:sp>
    </p:spTree>
    <p:extLst>
      <p:ext uri="{BB962C8B-B14F-4D97-AF65-F5344CB8AC3E}">
        <p14:creationId xmlns:p14="http://schemas.microsoft.com/office/powerpoint/2010/main" val="260052668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ECDBEE-8E17-5928-91F1-037709D1A6E0}"/>
              </a:ext>
            </a:extLst>
          </p:cNvPr>
          <p:cNvSpPr>
            <a:spLocks noGrp="1"/>
          </p:cNvSpPr>
          <p:nvPr>
            <p:ph type="title"/>
          </p:nvPr>
        </p:nvSpPr>
        <p:spPr/>
        <p:txBody>
          <a:bodyPr/>
          <a:lstStyle/>
          <a:p>
            <a:r>
              <a:rPr lang="en-IN" b="1" dirty="0"/>
              <a:t>Core Components</a:t>
            </a:r>
            <a:endParaRPr lang="en-IN" dirty="0"/>
          </a:p>
        </p:txBody>
      </p:sp>
      <p:sp>
        <p:nvSpPr>
          <p:cNvPr id="3" name="Content Placeholder 2">
            <a:extLst>
              <a:ext uri="{FF2B5EF4-FFF2-40B4-BE49-F238E27FC236}">
                <a16:creationId xmlns:a16="http://schemas.microsoft.com/office/drawing/2014/main" id="{08E50650-8C57-F7B9-F275-4214F65ED36C}"/>
              </a:ext>
            </a:extLst>
          </p:cNvPr>
          <p:cNvSpPr>
            <a:spLocks noGrp="1"/>
          </p:cNvSpPr>
          <p:nvPr>
            <p:ph idx="1"/>
          </p:nvPr>
        </p:nvSpPr>
        <p:spPr/>
        <p:txBody>
          <a:bodyPr/>
          <a:lstStyle/>
          <a:p>
            <a:pPr indent="-285750">
              <a:buFont typeface="Arial" panose="020B0604020202020204" pitchFamily="34" charset="0"/>
              <a:buChar char="•"/>
            </a:pPr>
            <a:r>
              <a:rPr lang="en-US" b="1" i="0" dirty="0">
                <a:solidFill>
                  <a:srgbClr val="44413D"/>
                </a:solidFill>
                <a:effectLst/>
                <a:latin typeface="Open Sans" panose="020B0606030504020204" pitchFamily="34" charset="0"/>
              </a:rPr>
              <a:t>Security -- </a:t>
            </a:r>
            <a:r>
              <a:rPr lang="en-US" b="0" i="0" dirty="0">
                <a:solidFill>
                  <a:srgbClr val="44413D"/>
                </a:solidFill>
                <a:effectLst/>
                <a:latin typeface="Open Sans" panose="020B0606030504020204" pitchFamily="34" charset="0"/>
              </a:rPr>
              <a:t>Authentication and Access Control</a:t>
            </a:r>
          </a:p>
          <a:p>
            <a:pPr lvl="1" indent="-228600">
              <a:buFont typeface="Arial" panose="020B0604020202020204" pitchFamily="34" charset="0"/>
              <a:buChar char="•"/>
            </a:pPr>
            <a:r>
              <a:rPr lang="en-US" b="0" i="0" dirty="0">
                <a:solidFill>
                  <a:srgbClr val="44413D"/>
                </a:solidFill>
                <a:effectLst/>
                <a:latin typeface="Open Sans" panose="020B0606030504020204" pitchFamily="34" charset="0"/>
              </a:rPr>
              <a:t>Access to DynamoDB requires credentials.</a:t>
            </a:r>
          </a:p>
          <a:p>
            <a:pPr lvl="1" indent="-228600">
              <a:buFont typeface="Arial" panose="020B0604020202020204" pitchFamily="34" charset="0"/>
              <a:buChar char="•"/>
            </a:pPr>
            <a:r>
              <a:rPr lang="en-US" b="0" i="0" dirty="0">
                <a:solidFill>
                  <a:srgbClr val="44413D"/>
                </a:solidFill>
                <a:effectLst/>
                <a:latin typeface="Open Sans" panose="020B0606030504020204" pitchFamily="34" charset="0"/>
              </a:rPr>
              <a:t>Aside from valid credentials, also need to have permissions to create or access DynamoDB resources.</a:t>
            </a:r>
          </a:p>
          <a:p>
            <a:pPr lvl="1" indent="-228600">
              <a:buFont typeface="Arial" panose="020B0604020202020204" pitchFamily="34" charset="0"/>
              <a:buChar char="•"/>
            </a:pPr>
            <a:r>
              <a:rPr lang="en-US" b="0" i="0" dirty="0">
                <a:solidFill>
                  <a:srgbClr val="44413D"/>
                </a:solidFill>
                <a:effectLst/>
                <a:latin typeface="Open Sans" panose="020B0606030504020204" pitchFamily="34" charset="0"/>
              </a:rPr>
              <a:t>Types of Identities</a:t>
            </a:r>
          </a:p>
          <a:p>
            <a:pPr lvl="2">
              <a:buFont typeface="Arial" panose="020B0604020202020204" pitchFamily="34" charset="0"/>
              <a:buChar char="•"/>
            </a:pPr>
            <a:r>
              <a:rPr lang="en-US" b="1" i="0" dirty="0">
                <a:solidFill>
                  <a:srgbClr val="44413D"/>
                </a:solidFill>
                <a:effectLst/>
                <a:latin typeface="Open Sans" panose="020B0606030504020204" pitchFamily="34" charset="0"/>
              </a:rPr>
              <a:t>AWS account root user</a:t>
            </a:r>
            <a:endParaRPr lang="en-US" b="0" i="0" dirty="0">
              <a:solidFill>
                <a:srgbClr val="44413D"/>
              </a:solidFill>
              <a:effectLst/>
              <a:latin typeface="Open Sans" panose="020B0606030504020204" pitchFamily="34" charset="0"/>
            </a:endParaRPr>
          </a:p>
          <a:p>
            <a:pPr lvl="2">
              <a:buFont typeface="Arial" panose="020B0604020202020204" pitchFamily="34" charset="0"/>
              <a:buChar char="•"/>
            </a:pPr>
            <a:r>
              <a:rPr lang="en-US" b="1" i="0" dirty="0">
                <a:solidFill>
                  <a:srgbClr val="44413D"/>
                </a:solidFill>
                <a:effectLst/>
                <a:latin typeface="Open Sans" panose="020B0606030504020204" pitchFamily="34" charset="0"/>
              </a:rPr>
              <a:t>IAM user</a:t>
            </a:r>
            <a:endParaRPr lang="en-US" b="0" i="0" dirty="0">
              <a:solidFill>
                <a:srgbClr val="44413D"/>
              </a:solidFill>
              <a:effectLst/>
              <a:latin typeface="Open Sans" panose="020B0606030504020204" pitchFamily="34" charset="0"/>
            </a:endParaRPr>
          </a:p>
          <a:p>
            <a:pPr lvl="2">
              <a:buFont typeface="Arial" panose="020B0604020202020204" pitchFamily="34" charset="0"/>
              <a:buChar char="•"/>
            </a:pPr>
            <a:r>
              <a:rPr lang="en-US" b="1" i="0" dirty="0">
                <a:solidFill>
                  <a:srgbClr val="44413D"/>
                </a:solidFill>
                <a:effectLst/>
                <a:latin typeface="Open Sans" panose="020B0606030504020204" pitchFamily="34" charset="0"/>
              </a:rPr>
              <a:t>IAM role</a:t>
            </a:r>
            <a:endParaRPr lang="en-US" b="0" i="0" dirty="0">
              <a:solidFill>
                <a:srgbClr val="44413D"/>
              </a:solidFill>
              <a:effectLst/>
              <a:latin typeface="Open Sans" panose="020B0606030504020204" pitchFamily="34" charset="0"/>
            </a:endParaRPr>
          </a:p>
          <a:p>
            <a:endParaRPr lang="en-IN" dirty="0"/>
          </a:p>
        </p:txBody>
      </p:sp>
    </p:spTree>
    <p:extLst>
      <p:ext uri="{BB962C8B-B14F-4D97-AF65-F5344CB8AC3E}">
        <p14:creationId xmlns:p14="http://schemas.microsoft.com/office/powerpoint/2010/main" val="251838175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AE7500-4957-DDF6-868D-5F4FEDEA2D10}"/>
              </a:ext>
            </a:extLst>
          </p:cNvPr>
          <p:cNvSpPr>
            <a:spLocks noGrp="1"/>
          </p:cNvSpPr>
          <p:nvPr>
            <p:ph type="title"/>
          </p:nvPr>
        </p:nvSpPr>
        <p:spPr/>
        <p:txBody>
          <a:bodyPr/>
          <a:lstStyle/>
          <a:p>
            <a:r>
              <a:rPr lang="en-IN" b="1" dirty="0"/>
              <a:t>Core Components</a:t>
            </a:r>
            <a:endParaRPr lang="en-IN" dirty="0"/>
          </a:p>
        </p:txBody>
      </p:sp>
      <p:sp>
        <p:nvSpPr>
          <p:cNvPr id="3" name="Content Placeholder 2">
            <a:extLst>
              <a:ext uri="{FF2B5EF4-FFF2-40B4-BE49-F238E27FC236}">
                <a16:creationId xmlns:a16="http://schemas.microsoft.com/office/drawing/2014/main" id="{C1DF5E79-D8AD-550B-FFD7-1312CE942485}"/>
              </a:ext>
            </a:extLst>
          </p:cNvPr>
          <p:cNvSpPr>
            <a:spLocks noGrp="1"/>
          </p:cNvSpPr>
          <p:nvPr>
            <p:ph idx="1"/>
          </p:nvPr>
        </p:nvSpPr>
        <p:spPr>
          <a:xfrm>
            <a:off x="1154954" y="2603499"/>
            <a:ext cx="10660809" cy="3954463"/>
          </a:xfrm>
        </p:spPr>
        <p:txBody>
          <a:bodyPr>
            <a:normAutofit fontScale="85000" lnSpcReduction="10000"/>
          </a:bodyPr>
          <a:lstStyle/>
          <a:p>
            <a:pPr indent="-285750">
              <a:buFont typeface="Arial" panose="020B0604020202020204" pitchFamily="34" charset="0"/>
              <a:buChar char="•"/>
            </a:pPr>
            <a:r>
              <a:rPr lang="en-US" b="0" i="0" dirty="0">
                <a:solidFill>
                  <a:srgbClr val="44413D"/>
                </a:solidFill>
                <a:effectLst/>
                <a:latin typeface="Open Sans" panose="020B0606030504020204" pitchFamily="34" charset="0"/>
              </a:rPr>
              <a:t>Can create indexes and streams only in the context of an existing DynamoDB table, referred to as </a:t>
            </a:r>
            <a:r>
              <a:rPr lang="en-US" b="0" i="1" dirty="0" err="1">
                <a:solidFill>
                  <a:srgbClr val="44413D"/>
                </a:solidFill>
                <a:effectLst/>
                <a:latin typeface="Open Sans" panose="020B0606030504020204" pitchFamily="34" charset="0"/>
              </a:rPr>
              <a:t>subresources</a:t>
            </a:r>
            <a:r>
              <a:rPr lang="en-US" b="0" i="0" dirty="0">
                <a:solidFill>
                  <a:srgbClr val="44413D"/>
                </a:solidFill>
                <a:effectLst/>
                <a:latin typeface="Open Sans" panose="020B0606030504020204" pitchFamily="34" charset="0"/>
              </a:rPr>
              <a:t>.</a:t>
            </a:r>
          </a:p>
          <a:p>
            <a:pPr indent="-285750">
              <a:buFont typeface="Arial" panose="020B0604020202020204" pitchFamily="34" charset="0"/>
              <a:buChar char="•"/>
            </a:pPr>
            <a:r>
              <a:rPr lang="en-US" b="0" i="0" dirty="0">
                <a:solidFill>
                  <a:srgbClr val="44413D"/>
                </a:solidFill>
                <a:effectLst/>
                <a:latin typeface="Open Sans" panose="020B0606030504020204" pitchFamily="34" charset="0"/>
              </a:rPr>
              <a:t>Resources and </a:t>
            </a:r>
            <a:r>
              <a:rPr lang="en-US" b="0" i="0" dirty="0" err="1">
                <a:solidFill>
                  <a:srgbClr val="44413D"/>
                </a:solidFill>
                <a:effectLst/>
                <a:latin typeface="Open Sans" panose="020B0606030504020204" pitchFamily="34" charset="0"/>
              </a:rPr>
              <a:t>subresources</a:t>
            </a:r>
            <a:r>
              <a:rPr lang="en-US" b="0" i="0" dirty="0">
                <a:solidFill>
                  <a:srgbClr val="44413D"/>
                </a:solidFill>
                <a:effectLst/>
                <a:latin typeface="Open Sans" panose="020B0606030504020204" pitchFamily="34" charset="0"/>
              </a:rPr>
              <a:t> have unique Amazon Resource Names (</a:t>
            </a:r>
            <a:r>
              <a:rPr lang="en-US" b="1" i="0" dirty="0">
                <a:solidFill>
                  <a:srgbClr val="44413D"/>
                </a:solidFill>
                <a:effectLst/>
                <a:latin typeface="Open Sans" panose="020B0606030504020204" pitchFamily="34" charset="0"/>
              </a:rPr>
              <a:t>ARNs</a:t>
            </a:r>
            <a:r>
              <a:rPr lang="en-US" b="0" i="0" dirty="0">
                <a:solidFill>
                  <a:srgbClr val="44413D"/>
                </a:solidFill>
                <a:effectLst/>
                <a:latin typeface="Open Sans" panose="020B0606030504020204" pitchFamily="34" charset="0"/>
              </a:rPr>
              <a:t>) associated with them.</a:t>
            </a:r>
          </a:p>
          <a:p>
            <a:pPr indent="-285750">
              <a:buFont typeface="Arial" panose="020B0604020202020204" pitchFamily="34" charset="0"/>
              <a:buChar char="•"/>
            </a:pPr>
            <a:r>
              <a:rPr lang="en-US" b="0" i="0" dirty="0">
                <a:solidFill>
                  <a:srgbClr val="44413D"/>
                </a:solidFill>
                <a:effectLst/>
                <a:latin typeface="Open Sans" panose="020B0606030504020204" pitchFamily="34" charset="0"/>
              </a:rPr>
              <a:t>A </a:t>
            </a:r>
            <a:r>
              <a:rPr lang="en-US" b="0" i="1" dirty="0">
                <a:solidFill>
                  <a:srgbClr val="44413D"/>
                </a:solidFill>
                <a:effectLst/>
                <a:latin typeface="Open Sans" panose="020B0606030504020204" pitchFamily="34" charset="0"/>
              </a:rPr>
              <a:t>permissions policy</a:t>
            </a:r>
            <a:r>
              <a:rPr lang="en-US" b="0" i="0" dirty="0">
                <a:solidFill>
                  <a:srgbClr val="44413D"/>
                </a:solidFill>
                <a:effectLst/>
                <a:latin typeface="Open Sans" panose="020B0606030504020204" pitchFamily="34" charset="0"/>
              </a:rPr>
              <a:t> describes who has access to what.</a:t>
            </a:r>
          </a:p>
          <a:p>
            <a:pPr lvl="1" indent="-228600">
              <a:buFont typeface="Arial" panose="020B0604020202020204" pitchFamily="34" charset="0"/>
              <a:buChar char="•"/>
            </a:pPr>
            <a:r>
              <a:rPr lang="en-US" b="0" i="0" dirty="0">
                <a:solidFill>
                  <a:srgbClr val="44413D"/>
                </a:solidFill>
                <a:effectLst/>
                <a:latin typeface="Open Sans" panose="020B0606030504020204" pitchFamily="34" charset="0"/>
              </a:rPr>
              <a:t>Identity-based Policies</a:t>
            </a:r>
          </a:p>
          <a:p>
            <a:pPr lvl="2">
              <a:buFont typeface="Arial" panose="020B0604020202020204" pitchFamily="34" charset="0"/>
              <a:buChar char="•"/>
            </a:pPr>
            <a:r>
              <a:rPr lang="en-US" b="0" i="0" dirty="0">
                <a:solidFill>
                  <a:srgbClr val="44413D"/>
                </a:solidFill>
                <a:effectLst/>
                <a:latin typeface="Open Sans" panose="020B0606030504020204" pitchFamily="34" charset="0"/>
              </a:rPr>
              <a:t>Attach a permissions policy to a user or a group in your account</a:t>
            </a:r>
          </a:p>
          <a:p>
            <a:pPr lvl="2">
              <a:buFont typeface="Arial" panose="020B0604020202020204" pitchFamily="34" charset="0"/>
              <a:buChar char="•"/>
            </a:pPr>
            <a:r>
              <a:rPr lang="en-US" b="0" i="0" dirty="0">
                <a:solidFill>
                  <a:srgbClr val="44413D"/>
                </a:solidFill>
                <a:effectLst/>
                <a:latin typeface="Open Sans" panose="020B0606030504020204" pitchFamily="34" charset="0"/>
              </a:rPr>
              <a:t>Attach a permissions policy to a role (grant cross-account permissions)</a:t>
            </a:r>
          </a:p>
          <a:p>
            <a:pPr lvl="1" indent="-228600">
              <a:buFont typeface="Arial" panose="020B0604020202020204" pitchFamily="34" charset="0"/>
              <a:buChar char="•"/>
            </a:pPr>
            <a:r>
              <a:rPr lang="en-US" b="0" i="0" dirty="0">
                <a:solidFill>
                  <a:srgbClr val="44413D"/>
                </a:solidFill>
                <a:effectLst/>
                <a:latin typeface="Open Sans" panose="020B0606030504020204" pitchFamily="34" charset="0"/>
              </a:rPr>
              <a:t>Policy Elements</a:t>
            </a:r>
          </a:p>
          <a:p>
            <a:pPr lvl="2">
              <a:buFont typeface="Arial" panose="020B0604020202020204" pitchFamily="34" charset="0"/>
              <a:buChar char="•"/>
            </a:pPr>
            <a:r>
              <a:rPr lang="en-US" b="0" i="0" dirty="0">
                <a:solidFill>
                  <a:srgbClr val="44413D"/>
                </a:solidFill>
                <a:effectLst/>
                <a:latin typeface="Open Sans" panose="020B0606030504020204" pitchFamily="34" charset="0"/>
              </a:rPr>
              <a:t>Resource – use an ARN to identify the resource that the policy applies to.</a:t>
            </a:r>
          </a:p>
          <a:p>
            <a:pPr lvl="2">
              <a:buFont typeface="Arial" panose="020B0604020202020204" pitchFamily="34" charset="0"/>
              <a:buChar char="•"/>
            </a:pPr>
            <a:r>
              <a:rPr lang="en-US" b="0" i="0" dirty="0">
                <a:solidFill>
                  <a:srgbClr val="44413D"/>
                </a:solidFill>
                <a:effectLst/>
                <a:latin typeface="Open Sans" panose="020B0606030504020204" pitchFamily="34" charset="0"/>
              </a:rPr>
              <a:t>Action – use action keywords to identify resource operations that you want to allow or deny.</a:t>
            </a:r>
          </a:p>
          <a:p>
            <a:pPr lvl="2">
              <a:buFont typeface="Arial" panose="020B0604020202020204" pitchFamily="34" charset="0"/>
              <a:buChar char="•"/>
            </a:pPr>
            <a:r>
              <a:rPr lang="en-US" b="0" i="0" dirty="0">
                <a:solidFill>
                  <a:srgbClr val="44413D"/>
                </a:solidFill>
                <a:effectLst/>
                <a:latin typeface="Open Sans" panose="020B0606030504020204" pitchFamily="34" charset="0"/>
              </a:rPr>
              <a:t>Effect – specify the effect, either allow or deny, when the user requests the specific action.</a:t>
            </a:r>
          </a:p>
          <a:p>
            <a:pPr lvl="2">
              <a:buFont typeface="Arial" panose="020B0604020202020204" pitchFamily="34" charset="0"/>
              <a:buChar char="•"/>
            </a:pPr>
            <a:r>
              <a:rPr lang="en-US" b="0" i="0" dirty="0">
                <a:solidFill>
                  <a:srgbClr val="44413D"/>
                </a:solidFill>
                <a:effectLst/>
                <a:latin typeface="Open Sans" panose="020B0606030504020204" pitchFamily="34" charset="0"/>
              </a:rPr>
              <a:t>Principal – the user that the policy is attached to is the implicit principal.</a:t>
            </a:r>
          </a:p>
          <a:p>
            <a:pPr indent="-285750">
              <a:buFont typeface="Arial" panose="020B0604020202020204" pitchFamily="34" charset="0"/>
              <a:buChar char="•"/>
            </a:pPr>
            <a:r>
              <a:rPr lang="en-US" b="0" i="0" dirty="0">
                <a:solidFill>
                  <a:srgbClr val="44413D"/>
                </a:solidFill>
                <a:effectLst/>
                <a:latin typeface="Open Sans" panose="020B0606030504020204" pitchFamily="34" charset="0"/>
              </a:rPr>
              <a:t>Web Identity Federation – Customers can sign in to an identity provider and then obtain temporary security credentials from AWS Security Token Service (AWS STS).</a:t>
            </a:r>
          </a:p>
          <a:p>
            <a:endParaRPr lang="en-IN" dirty="0"/>
          </a:p>
        </p:txBody>
      </p:sp>
    </p:spTree>
    <p:extLst>
      <p:ext uri="{BB962C8B-B14F-4D97-AF65-F5344CB8AC3E}">
        <p14:creationId xmlns:p14="http://schemas.microsoft.com/office/powerpoint/2010/main" val="22603747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AE7500-4957-DDF6-868D-5F4FEDEA2D10}"/>
              </a:ext>
            </a:extLst>
          </p:cNvPr>
          <p:cNvSpPr>
            <a:spLocks noGrp="1"/>
          </p:cNvSpPr>
          <p:nvPr>
            <p:ph type="title"/>
          </p:nvPr>
        </p:nvSpPr>
        <p:spPr/>
        <p:txBody>
          <a:bodyPr/>
          <a:lstStyle/>
          <a:p>
            <a:r>
              <a:rPr lang="en-IN" b="1" dirty="0"/>
              <a:t>Core Components</a:t>
            </a:r>
            <a:endParaRPr lang="en-IN" dirty="0"/>
          </a:p>
        </p:txBody>
      </p:sp>
      <p:sp>
        <p:nvSpPr>
          <p:cNvPr id="3" name="Content Placeholder 2">
            <a:extLst>
              <a:ext uri="{FF2B5EF4-FFF2-40B4-BE49-F238E27FC236}">
                <a16:creationId xmlns:a16="http://schemas.microsoft.com/office/drawing/2014/main" id="{C1DF5E79-D8AD-550B-FFD7-1312CE942485}"/>
              </a:ext>
            </a:extLst>
          </p:cNvPr>
          <p:cNvSpPr>
            <a:spLocks noGrp="1"/>
          </p:cNvSpPr>
          <p:nvPr>
            <p:ph idx="1"/>
          </p:nvPr>
        </p:nvSpPr>
        <p:spPr>
          <a:xfrm>
            <a:off x="1154954" y="2603499"/>
            <a:ext cx="10660809" cy="3954463"/>
          </a:xfrm>
        </p:spPr>
        <p:txBody>
          <a:bodyPr/>
          <a:lstStyle/>
          <a:p>
            <a:pPr algn="l"/>
            <a:r>
              <a:rPr lang="en-US" b="1" i="0" dirty="0">
                <a:solidFill>
                  <a:srgbClr val="44413D"/>
                </a:solidFill>
                <a:effectLst/>
                <a:latin typeface="Open Sans" panose="020B0606030504020204" pitchFamily="34" charset="0"/>
              </a:rPr>
              <a:t>Monitoring</a:t>
            </a:r>
          </a:p>
          <a:p>
            <a:pPr algn="l">
              <a:buFont typeface="Arial" panose="020B0604020202020204" pitchFamily="34" charset="0"/>
              <a:buChar char="•"/>
            </a:pPr>
            <a:r>
              <a:rPr lang="en-US" b="0" i="0" dirty="0">
                <a:solidFill>
                  <a:srgbClr val="44413D"/>
                </a:solidFill>
                <a:effectLst/>
                <a:latin typeface="Open Sans" panose="020B0606030504020204" pitchFamily="34" charset="0"/>
              </a:rPr>
              <a:t>Automated tools:</a:t>
            </a:r>
          </a:p>
          <a:p>
            <a:pPr marL="742950" lvl="1" indent="-285750" algn="l">
              <a:buFont typeface="Arial" panose="020B0604020202020204" pitchFamily="34" charset="0"/>
              <a:buChar char="•"/>
            </a:pPr>
            <a:r>
              <a:rPr lang="en-US" b="1" i="0" dirty="0">
                <a:solidFill>
                  <a:srgbClr val="44413D"/>
                </a:solidFill>
                <a:effectLst/>
                <a:latin typeface="Open Sans" panose="020B0606030504020204" pitchFamily="34" charset="0"/>
              </a:rPr>
              <a:t>Amazon CloudWatch Alarms</a:t>
            </a:r>
            <a:r>
              <a:rPr lang="en-US" b="0" i="0" dirty="0">
                <a:solidFill>
                  <a:srgbClr val="44413D"/>
                </a:solidFill>
                <a:effectLst/>
                <a:latin typeface="Open Sans" panose="020B0606030504020204" pitchFamily="34" charset="0"/>
              </a:rPr>
              <a:t> – Watch a single metric over a time period that you specify, and perform one or more actions based on the value of the metric relative to a given threshold over a number of time periods.</a:t>
            </a:r>
          </a:p>
          <a:p>
            <a:pPr marL="742950" lvl="1" indent="-285750" algn="l">
              <a:buFont typeface="Arial" panose="020B0604020202020204" pitchFamily="34" charset="0"/>
              <a:buChar char="•"/>
            </a:pPr>
            <a:r>
              <a:rPr lang="en-US" b="1" i="0" dirty="0">
                <a:solidFill>
                  <a:srgbClr val="44413D"/>
                </a:solidFill>
                <a:effectLst/>
                <a:latin typeface="Open Sans" panose="020B0606030504020204" pitchFamily="34" charset="0"/>
              </a:rPr>
              <a:t>Amazon CloudWatch Logs</a:t>
            </a:r>
            <a:r>
              <a:rPr lang="en-US" b="0" i="0" dirty="0">
                <a:solidFill>
                  <a:srgbClr val="44413D"/>
                </a:solidFill>
                <a:effectLst/>
                <a:latin typeface="Open Sans" panose="020B0606030504020204" pitchFamily="34" charset="0"/>
              </a:rPr>
              <a:t> – Monitor, store, and access your log files from AWS CloudTrail or other sources.</a:t>
            </a:r>
          </a:p>
          <a:p>
            <a:pPr marL="742950" lvl="1" indent="-285750" algn="l">
              <a:buFont typeface="Arial" panose="020B0604020202020204" pitchFamily="34" charset="0"/>
              <a:buChar char="•"/>
            </a:pPr>
            <a:r>
              <a:rPr lang="en-US" b="1" i="0" dirty="0">
                <a:solidFill>
                  <a:srgbClr val="44413D"/>
                </a:solidFill>
                <a:effectLst/>
                <a:latin typeface="Open Sans" panose="020B0606030504020204" pitchFamily="34" charset="0"/>
              </a:rPr>
              <a:t>Amazon CloudWatch Events</a:t>
            </a:r>
            <a:r>
              <a:rPr lang="en-US" b="0" i="0" dirty="0">
                <a:solidFill>
                  <a:srgbClr val="44413D"/>
                </a:solidFill>
                <a:effectLst/>
                <a:latin typeface="Open Sans" panose="020B0606030504020204" pitchFamily="34" charset="0"/>
              </a:rPr>
              <a:t> – Match events and route them to one or more target functions or streams to make changes, capture state information, and take corrective action.</a:t>
            </a:r>
          </a:p>
          <a:p>
            <a:pPr marL="742950" lvl="1" indent="-285750" algn="l">
              <a:buFont typeface="Arial" panose="020B0604020202020204" pitchFamily="34" charset="0"/>
              <a:buChar char="•"/>
            </a:pPr>
            <a:r>
              <a:rPr lang="en-US" b="1" i="0" dirty="0">
                <a:solidFill>
                  <a:srgbClr val="44413D"/>
                </a:solidFill>
                <a:effectLst/>
                <a:latin typeface="Open Sans" panose="020B0606030504020204" pitchFamily="34" charset="0"/>
              </a:rPr>
              <a:t>AWS CloudTrail Log Monitoring</a:t>
            </a:r>
            <a:r>
              <a:rPr lang="en-US" b="0" i="0" dirty="0">
                <a:solidFill>
                  <a:srgbClr val="44413D"/>
                </a:solidFill>
                <a:effectLst/>
                <a:latin typeface="Open Sans" panose="020B0606030504020204" pitchFamily="34" charset="0"/>
              </a:rPr>
              <a:t> – Share log files between accounts, monitor CloudTrail log files in real time by sending them to CloudWatch Logs, write log processing applications in Java, and validate that your log files have not changed after delivery by CloudTrail.</a:t>
            </a:r>
          </a:p>
          <a:p>
            <a:endParaRPr lang="en-IN" dirty="0"/>
          </a:p>
        </p:txBody>
      </p:sp>
    </p:spTree>
    <p:extLst>
      <p:ext uri="{BB962C8B-B14F-4D97-AF65-F5344CB8AC3E}">
        <p14:creationId xmlns:p14="http://schemas.microsoft.com/office/powerpoint/2010/main" val="72721211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975869-9FED-D5DA-E535-ECE3EE3FEABA}"/>
              </a:ext>
            </a:extLst>
          </p:cNvPr>
          <p:cNvSpPr>
            <a:spLocks noGrp="1"/>
          </p:cNvSpPr>
          <p:nvPr>
            <p:ph type="title"/>
          </p:nvPr>
        </p:nvSpPr>
        <p:spPr/>
        <p:txBody>
          <a:bodyPr/>
          <a:lstStyle/>
          <a:p>
            <a:r>
              <a:rPr lang="en-IN" dirty="0"/>
              <a:t>DynamoDB Accelerator (DAX) </a:t>
            </a:r>
            <a:br>
              <a:rPr lang="en-IN" dirty="0"/>
            </a:br>
            <a:endParaRPr lang="en-IN" dirty="0"/>
          </a:p>
        </p:txBody>
      </p:sp>
      <p:sp>
        <p:nvSpPr>
          <p:cNvPr id="3" name="Content Placeholder 2">
            <a:extLst>
              <a:ext uri="{FF2B5EF4-FFF2-40B4-BE49-F238E27FC236}">
                <a16:creationId xmlns:a16="http://schemas.microsoft.com/office/drawing/2014/main" id="{B81591CD-B75F-0E3C-E794-918EE12C6077}"/>
              </a:ext>
            </a:extLst>
          </p:cNvPr>
          <p:cNvSpPr>
            <a:spLocks noGrp="1"/>
          </p:cNvSpPr>
          <p:nvPr>
            <p:ph idx="1"/>
          </p:nvPr>
        </p:nvSpPr>
        <p:spPr>
          <a:xfrm>
            <a:off x="1154954" y="2603500"/>
            <a:ext cx="10532221" cy="3925888"/>
          </a:xfrm>
        </p:spPr>
        <p:txBody>
          <a:bodyPr>
            <a:normAutofit fontScale="92500" lnSpcReduction="20000"/>
          </a:bodyPr>
          <a:lstStyle/>
          <a:p>
            <a:pPr algn="l">
              <a:buFont typeface="Arial" panose="020B0604020202020204" pitchFamily="34" charset="0"/>
              <a:buChar char="•"/>
            </a:pPr>
            <a:r>
              <a:rPr lang="en-US" b="0" i="0" dirty="0">
                <a:solidFill>
                  <a:srgbClr val="44413D"/>
                </a:solidFill>
                <a:effectLst/>
                <a:latin typeface="Open Sans" panose="020B0606030504020204" pitchFamily="34" charset="0"/>
              </a:rPr>
              <a:t>Fully managed, highly available, in-memory cache for DynamoDB.</a:t>
            </a:r>
          </a:p>
          <a:p>
            <a:pPr algn="l">
              <a:buFont typeface="Arial" panose="020B0604020202020204" pitchFamily="34" charset="0"/>
              <a:buChar char="•"/>
            </a:pPr>
            <a:r>
              <a:rPr lang="en-US" b="1" dirty="0">
                <a:solidFill>
                  <a:srgbClr val="44413D"/>
                </a:solidFill>
                <a:latin typeface="Open Sans" panose="020B0606030504020204" pitchFamily="34" charset="0"/>
              </a:rPr>
              <a:t>D</a:t>
            </a:r>
            <a:r>
              <a:rPr lang="en-US" b="0" i="0" dirty="0">
                <a:solidFill>
                  <a:srgbClr val="44413D"/>
                </a:solidFill>
                <a:effectLst/>
                <a:latin typeface="Open Sans" panose="020B0606030504020204" pitchFamily="34" charset="0"/>
              </a:rPr>
              <a:t>elivers microsecond response times for accessing eventually consistent data.</a:t>
            </a:r>
          </a:p>
          <a:p>
            <a:pPr algn="l">
              <a:buFont typeface="Arial" panose="020B0604020202020204" pitchFamily="34" charset="0"/>
              <a:buChar char="•"/>
            </a:pPr>
            <a:r>
              <a:rPr lang="en-US" b="0" i="0" dirty="0">
                <a:solidFill>
                  <a:srgbClr val="44413D"/>
                </a:solidFill>
                <a:effectLst/>
                <a:latin typeface="Open Sans" panose="020B0606030504020204" pitchFamily="34" charset="0"/>
              </a:rPr>
              <a:t>Requires only minimal functional changes to use DAX with an existing application since it is API-compatible with DynamoDB.</a:t>
            </a:r>
          </a:p>
          <a:p>
            <a:pPr algn="l">
              <a:buFont typeface="Arial" panose="020B0604020202020204" pitchFamily="34" charset="0"/>
              <a:buChar char="•"/>
            </a:pPr>
            <a:r>
              <a:rPr lang="en-US" b="0" i="0" dirty="0">
                <a:solidFill>
                  <a:srgbClr val="44413D"/>
                </a:solidFill>
                <a:effectLst/>
                <a:latin typeface="Open Sans" panose="020B0606030504020204" pitchFamily="34" charset="0"/>
              </a:rPr>
              <a:t>For read-heavy or </a:t>
            </a:r>
            <a:r>
              <a:rPr lang="en-US" b="0" i="0" dirty="0" err="1">
                <a:solidFill>
                  <a:srgbClr val="44413D"/>
                </a:solidFill>
                <a:effectLst/>
                <a:latin typeface="Open Sans" panose="020B0606030504020204" pitchFamily="34" charset="0"/>
              </a:rPr>
              <a:t>bursty</a:t>
            </a:r>
            <a:r>
              <a:rPr lang="en-US" b="0" i="0" dirty="0">
                <a:solidFill>
                  <a:srgbClr val="44413D"/>
                </a:solidFill>
                <a:effectLst/>
                <a:latin typeface="Open Sans" panose="020B0606030504020204" pitchFamily="34" charset="0"/>
              </a:rPr>
              <a:t> workloads, DAX provides increased throughput and potential cost savings by reducing the need to overprovision read capacity units.</a:t>
            </a:r>
          </a:p>
          <a:p>
            <a:pPr algn="l">
              <a:buFont typeface="Arial" panose="020B0604020202020204" pitchFamily="34" charset="0"/>
              <a:buChar char="•"/>
            </a:pPr>
            <a:r>
              <a:rPr lang="en-US" dirty="0">
                <a:solidFill>
                  <a:srgbClr val="44413D"/>
                </a:solidFill>
                <a:latin typeface="Open Sans" panose="020B0606030504020204" pitchFamily="34" charset="0"/>
              </a:rPr>
              <a:t>Allows</a:t>
            </a:r>
            <a:r>
              <a:rPr lang="en-US" b="0" i="0" dirty="0">
                <a:solidFill>
                  <a:srgbClr val="44413D"/>
                </a:solidFill>
                <a:effectLst/>
                <a:latin typeface="Open Sans" panose="020B0606030504020204" pitchFamily="34" charset="0"/>
              </a:rPr>
              <a:t> scale on-demand.</a:t>
            </a:r>
          </a:p>
          <a:p>
            <a:pPr algn="l">
              <a:buFont typeface="Arial" panose="020B0604020202020204" pitchFamily="34" charset="0"/>
              <a:buChar char="•"/>
            </a:pPr>
            <a:r>
              <a:rPr lang="en-US" b="0" i="0" dirty="0">
                <a:solidFill>
                  <a:srgbClr val="44413D"/>
                </a:solidFill>
                <a:effectLst/>
                <a:latin typeface="Open Sans" panose="020B0606030504020204" pitchFamily="34" charset="0"/>
              </a:rPr>
              <a:t>DAX is fully managed. --No longer need to do hardware or software provisioning, setup and configuration, software patching, operating a reliable, distributed cache cluster, or replicating data over multiple instances as you scale.</a:t>
            </a:r>
          </a:p>
          <a:p>
            <a:pPr algn="l">
              <a:buFont typeface="Arial" panose="020B0604020202020204" pitchFamily="34" charset="0"/>
              <a:buChar char="•"/>
            </a:pPr>
            <a:r>
              <a:rPr lang="en-US" dirty="0">
                <a:solidFill>
                  <a:srgbClr val="44413D"/>
                </a:solidFill>
                <a:latin typeface="Open Sans" panose="020B0606030504020204" pitchFamily="34" charset="0"/>
              </a:rPr>
              <a:t>N</a:t>
            </a:r>
            <a:r>
              <a:rPr lang="en-US" b="0" i="0" dirty="0">
                <a:solidFill>
                  <a:srgbClr val="44413D"/>
                </a:solidFill>
                <a:effectLst/>
                <a:latin typeface="Open Sans" panose="020B0606030504020204" pitchFamily="34" charset="0"/>
              </a:rPr>
              <a:t>ot recommended for strongly consistent reads.</a:t>
            </a:r>
          </a:p>
          <a:p>
            <a:pPr algn="l">
              <a:buFont typeface="Arial" panose="020B0604020202020204" pitchFamily="34" charset="0"/>
              <a:buChar char="•"/>
            </a:pPr>
            <a:r>
              <a:rPr lang="en-US" b="0" i="0" dirty="0">
                <a:solidFill>
                  <a:srgbClr val="44413D"/>
                </a:solidFill>
                <a:effectLst/>
                <a:latin typeface="Open Sans" panose="020B0606030504020204" pitchFamily="34" charset="0"/>
              </a:rPr>
              <a:t>Useful for read-intensive workloads, but not write-intensive ones.</a:t>
            </a:r>
          </a:p>
          <a:p>
            <a:pPr algn="l">
              <a:buFont typeface="Arial" panose="020B0604020202020204" pitchFamily="34" charset="0"/>
              <a:buChar char="•"/>
            </a:pPr>
            <a:r>
              <a:rPr lang="en-US" b="0" i="0" dirty="0">
                <a:solidFill>
                  <a:srgbClr val="44413D"/>
                </a:solidFill>
                <a:effectLst/>
                <a:latin typeface="Open Sans" panose="020B0606030504020204" pitchFamily="34" charset="0"/>
              </a:rPr>
              <a:t>Supports server-side encryption as well as encryption in transit.</a:t>
            </a:r>
          </a:p>
          <a:p>
            <a:endParaRPr lang="en-IN" dirty="0"/>
          </a:p>
        </p:txBody>
      </p:sp>
    </p:spTree>
    <p:extLst>
      <p:ext uri="{BB962C8B-B14F-4D97-AF65-F5344CB8AC3E}">
        <p14:creationId xmlns:p14="http://schemas.microsoft.com/office/powerpoint/2010/main" val="374830777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C61F81-5E57-F1A3-AAAF-8B003B82CC0A}"/>
              </a:ext>
            </a:extLst>
          </p:cNvPr>
          <p:cNvSpPr>
            <a:spLocks noGrp="1"/>
          </p:cNvSpPr>
          <p:nvPr>
            <p:ph type="title"/>
          </p:nvPr>
        </p:nvSpPr>
        <p:spPr/>
        <p:txBody>
          <a:bodyPr/>
          <a:lstStyle/>
          <a:p>
            <a:r>
              <a:rPr lang="en-IN" b="1" dirty="0"/>
              <a:t>Use Cases of DAX</a:t>
            </a:r>
          </a:p>
        </p:txBody>
      </p:sp>
      <p:sp>
        <p:nvSpPr>
          <p:cNvPr id="3" name="Content Placeholder 2">
            <a:extLst>
              <a:ext uri="{FF2B5EF4-FFF2-40B4-BE49-F238E27FC236}">
                <a16:creationId xmlns:a16="http://schemas.microsoft.com/office/drawing/2014/main" id="{56D36BAF-05A8-E90E-55E7-B777A0753FB5}"/>
              </a:ext>
            </a:extLst>
          </p:cNvPr>
          <p:cNvSpPr>
            <a:spLocks noGrp="1"/>
          </p:cNvSpPr>
          <p:nvPr>
            <p:ph idx="1"/>
          </p:nvPr>
        </p:nvSpPr>
        <p:spPr>
          <a:xfrm>
            <a:off x="1154954" y="2603500"/>
            <a:ext cx="9946434" cy="3983038"/>
          </a:xfrm>
        </p:spPr>
        <p:txBody>
          <a:bodyPr/>
          <a:lstStyle/>
          <a:p>
            <a:pPr indent="-285750"/>
            <a:r>
              <a:rPr lang="en-US" b="0" i="0" dirty="0">
                <a:solidFill>
                  <a:srgbClr val="44413D"/>
                </a:solidFill>
                <a:effectLst/>
                <a:latin typeface="Open Sans" panose="020B0606030504020204" pitchFamily="34" charset="0"/>
              </a:rPr>
              <a:t>Applications that require the fastest possible response time for reads.</a:t>
            </a:r>
          </a:p>
          <a:p>
            <a:pPr indent="-285750"/>
            <a:r>
              <a:rPr lang="en-US" b="0" i="0" dirty="0">
                <a:solidFill>
                  <a:srgbClr val="44413D"/>
                </a:solidFill>
                <a:effectLst/>
                <a:latin typeface="Open Sans" panose="020B0606030504020204" pitchFamily="34" charset="0"/>
              </a:rPr>
              <a:t>Applications that read a small number of items more frequently than others. For example, limited-time on-sale items in an ecommerce store.</a:t>
            </a:r>
          </a:p>
          <a:p>
            <a:pPr indent="-285750"/>
            <a:r>
              <a:rPr lang="en-US" b="0" i="0" dirty="0">
                <a:solidFill>
                  <a:srgbClr val="44413D"/>
                </a:solidFill>
                <a:effectLst/>
                <a:latin typeface="Open Sans" panose="020B0606030504020204" pitchFamily="34" charset="0"/>
              </a:rPr>
              <a:t>Applications that are read-intensive, but are also cost-sensitive. </a:t>
            </a:r>
          </a:p>
          <a:p>
            <a:pPr lvl="1"/>
            <a:r>
              <a:rPr lang="en-US" b="0" i="0" dirty="0">
                <a:solidFill>
                  <a:srgbClr val="44413D"/>
                </a:solidFill>
                <a:effectLst/>
                <a:latin typeface="Open Sans" panose="020B0606030504020204" pitchFamily="34" charset="0"/>
              </a:rPr>
              <a:t>Offload read activity to a DAX cluster and reduce the number of read capacity units that you need to purchase for your DynamoDB tables.</a:t>
            </a:r>
          </a:p>
          <a:p>
            <a:pPr indent="-285750"/>
            <a:r>
              <a:rPr lang="en-US" b="0" i="0" dirty="0">
                <a:solidFill>
                  <a:srgbClr val="44413D"/>
                </a:solidFill>
                <a:effectLst/>
                <a:latin typeface="Open Sans" panose="020B0606030504020204" pitchFamily="34" charset="0"/>
              </a:rPr>
              <a:t>Applications that require repeated reads against a large set of data. </a:t>
            </a:r>
          </a:p>
          <a:p>
            <a:pPr lvl="1"/>
            <a:r>
              <a:rPr lang="en-US" dirty="0">
                <a:solidFill>
                  <a:srgbClr val="44413D"/>
                </a:solidFill>
                <a:latin typeface="Open Sans" panose="020B0606030504020204" pitchFamily="34" charset="0"/>
              </a:rPr>
              <a:t>W</a:t>
            </a:r>
            <a:r>
              <a:rPr lang="en-US" b="0" i="0" dirty="0">
                <a:solidFill>
                  <a:srgbClr val="44413D"/>
                </a:solidFill>
                <a:effectLst/>
                <a:latin typeface="Open Sans" panose="020B0606030504020204" pitchFamily="34" charset="0"/>
              </a:rPr>
              <a:t>ill avoid eating up all your DynamoDB resources which are needed by other applications.</a:t>
            </a:r>
          </a:p>
          <a:p>
            <a:endParaRPr lang="en-IN" dirty="0"/>
          </a:p>
        </p:txBody>
      </p:sp>
    </p:spTree>
    <p:extLst>
      <p:ext uri="{BB962C8B-B14F-4D97-AF65-F5344CB8AC3E}">
        <p14:creationId xmlns:p14="http://schemas.microsoft.com/office/powerpoint/2010/main" val="372968168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B3CA7B-AF19-2CA8-BA2B-48C7AABEFCBD}"/>
              </a:ext>
            </a:extLst>
          </p:cNvPr>
          <p:cNvSpPr>
            <a:spLocks noGrp="1"/>
          </p:cNvSpPr>
          <p:nvPr>
            <p:ph type="title"/>
          </p:nvPr>
        </p:nvSpPr>
        <p:spPr/>
        <p:txBody>
          <a:bodyPr/>
          <a:lstStyle/>
          <a:p>
            <a:r>
              <a:rPr lang="en-US" dirty="0"/>
              <a:t>DAX cluster</a:t>
            </a:r>
            <a:endParaRPr lang="en-IN" dirty="0"/>
          </a:p>
        </p:txBody>
      </p:sp>
      <p:sp>
        <p:nvSpPr>
          <p:cNvPr id="3" name="Content Placeholder 2">
            <a:extLst>
              <a:ext uri="{FF2B5EF4-FFF2-40B4-BE49-F238E27FC236}">
                <a16:creationId xmlns:a16="http://schemas.microsoft.com/office/drawing/2014/main" id="{7782D1CA-FAFB-4C91-F28F-3ED89308A318}"/>
              </a:ext>
            </a:extLst>
          </p:cNvPr>
          <p:cNvSpPr>
            <a:spLocks noGrp="1"/>
          </p:cNvSpPr>
          <p:nvPr>
            <p:ph idx="1"/>
          </p:nvPr>
        </p:nvSpPr>
        <p:spPr>
          <a:xfrm>
            <a:off x="1154954" y="2603500"/>
            <a:ext cx="10446496" cy="3968750"/>
          </a:xfrm>
        </p:spPr>
        <p:txBody>
          <a:bodyPr/>
          <a:lstStyle/>
          <a:p>
            <a:pPr algn="l">
              <a:buFont typeface="Arial" panose="020B0604020202020204" pitchFamily="34" charset="0"/>
              <a:buChar char="•"/>
            </a:pPr>
            <a:r>
              <a:rPr lang="en-US" b="0" i="0" dirty="0">
                <a:solidFill>
                  <a:srgbClr val="44413D"/>
                </a:solidFill>
                <a:effectLst/>
                <a:latin typeface="Open Sans" panose="020B0606030504020204" pitchFamily="34" charset="0"/>
              </a:rPr>
              <a:t>To achieve high availability for the application, provision the DAX cluster with at least three nodes, then place the nodes in multiple Availability Zones within a Region.</a:t>
            </a:r>
          </a:p>
          <a:p>
            <a:pPr algn="l">
              <a:buFont typeface="Arial" panose="020B0604020202020204" pitchFamily="34" charset="0"/>
              <a:buChar char="•"/>
            </a:pPr>
            <a:r>
              <a:rPr lang="en-US" b="0" i="0" dirty="0">
                <a:solidFill>
                  <a:srgbClr val="44413D"/>
                </a:solidFill>
                <a:effectLst/>
                <a:latin typeface="Open Sans" panose="020B0606030504020204" pitchFamily="34" charset="0"/>
              </a:rPr>
              <a:t>Scaling a DAX cluster:</a:t>
            </a:r>
          </a:p>
          <a:p>
            <a:pPr marL="742950" lvl="1" indent="-285750" algn="l">
              <a:buFont typeface="Arial" panose="020B0604020202020204" pitchFamily="34" charset="0"/>
              <a:buChar char="•"/>
            </a:pPr>
            <a:r>
              <a:rPr lang="en-US" b="1" i="0" dirty="0">
                <a:solidFill>
                  <a:srgbClr val="44413D"/>
                </a:solidFill>
                <a:effectLst/>
                <a:latin typeface="Open Sans" panose="020B0606030504020204" pitchFamily="34" charset="0"/>
              </a:rPr>
              <a:t>Horizontal scaling</a:t>
            </a:r>
            <a:r>
              <a:rPr lang="en-US" b="0" i="0" dirty="0">
                <a:solidFill>
                  <a:srgbClr val="44413D"/>
                </a:solidFill>
                <a:effectLst/>
                <a:latin typeface="Open Sans" panose="020B0606030504020204" pitchFamily="34" charset="0"/>
              </a:rPr>
              <a:t>, where you add read replicas to the cluster. </a:t>
            </a:r>
          </a:p>
          <a:p>
            <a:pPr lvl="2" indent="-285750">
              <a:buFont typeface="Arial" panose="020B0604020202020204" pitchFamily="34" charset="0"/>
              <a:buChar char="•"/>
            </a:pPr>
            <a:r>
              <a:rPr lang="en-US" b="0" i="0" dirty="0">
                <a:solidFill>
                  <a:srgbClr val="44413D"/>
                </a:solidFill>
                <a:effectLst/>
                <a:latin typeface="Open Sans" panose="020B0606030504020204" pitchFamily="34" charset="0"/>
              </a:rPr>
              <a:t>A single DAX cluster supports up to 10 read replicas, and you can add or remove replicas while the cluster is running.</a:t>
            </a:r>
          </a:p>
          <a:p>
            <a:pPr marL="742950" lvl="1" indent="-285750" algn="l">
              <a:buFont typeface="Arial" panose="020B0604020202020204" pitchFamily="34" charset="0"/>
              <a:buChar char="•"/>
            </a:pPr>
            <a:r>
              <a:rPr lang="en-US" b="1" i="0" dirty="0">
                <a:solidFill>
                  <a:srgbClr val="44413D"/>
                </a:solidFill>
                <a:effectLst/>
                <a:latin typeface="Open Sans" panose="020B0606030504020204" pitchFamily="34" charset="0"/>
              </a:rPr>
              <a:t>Vertical scaling</a:t>
            </a:r>
            <a:r>
              <a:rPr lang="en-US" b="0" i="0" dirty="0">
                <a:solidFill>
                  <a:srgbClr val="44413D"/>
                </a:solidFill>
                <a:effectLst/>
                <a:latin typeface="Open Sans" panose="020B0606030504020204" pitchFamily="34" charset="0"/>
              </a:rPr>
              <a:t>, --Select different node types.</a:t>
            </a:r>
          </a:p>
          <a:p>
            <a:pPr lvl="2" indent="-285750">
              <a:buFont typeface="Arial" panose="020B0604020202020204" pitchFamily="34" charset="0"/>
              <a:buChar char="•"/>
            </a:pPr>
            <a:r>
              <a:rPr lang="en-US" b="0" i="0" dirty="0">
                <a:solidFill>
                  <a:srgbClr val="44413D"/>
                </a:solidFill>
                <a:effectLst/>
                <a:latin typeface="Open Sans" panose="020B0606030504020204" pitchFamily="34" charset="0"/>
              </a:rPr>
              <a:t> Larger nodes enable the cluster to store more data in memory, reducing cache misses and improving overall application performance. </a:t>
            </a:r>
          </a:p>
          <a:p>
            <a:pPr lvl="2" indent="-285750">
              <a:buFont typeface="Arial" panose="020B0604020202020204" pitchFamily="34" charset="0"/>
              <a:buChar char="•"/>
            </a:pPr>
            <a:r>
              <a:rPr lang="en-US" dirty="0">
                <a:solidFill>
                  <a:srgbClr val="44413D"/>
                </a:solidFill>
                <a:latin typeface="Open Sans" panose="020B0606030504020204" pitchFamily="34" charset="0"/>
              </a:rPr>
              <a:t>C</a:t>
            </a:r>
            <a:r>
              <a:rPr lang="en-US" b="0" i="0" dirty="0">
                <a:solidFill>
                  <a:srgbClr val="44413D"/>
                </a:solidFill>
                <a:effectLst/>
                <a:latin typeface="Open Sans" panose="020B0606030504020204" pitchFamily="34" charset="0"/>
              </a:rPr>
              <a:t>an’t modify the node types on a running DAX cluster. </a:t>
            </a:r>
          </a:p>
          <a:p>
            <a:pPr lvl="2" indent="-285750">
              <a:buFont typeface="Arial" panose="020B0604020202020204" pitchFamily="34" charset="0"/>
              <a:buChar char="•"/>
            </a:pPr>
            <a:r>
              <a:rPr lang="en-US" b="0" i="0" dirty="0">
                <a:solidFill>
                  <a:srgbClr val="44413D"/>
                </a:solidFill>
                <a:effectLst/>
                <a:latin typeface="Open Sans" panose="020B0606030504020204" pitchFamily="34" charset="0"/>
              </a:rPr>
              <a:t>Instead, must create a new cluster with the desired node type.</a:t>
            </a:r>
          </a:p>
          <a:p>
            <a:endParaRPr lang="en-IN" dirty="0"/>
          </a:p>
        </p:txBody>
      </p:sp>
    </p:spTree>
    <p:extLst>
      <p:ext uri="{BB962C8B-B14F-4D97-AF65-F5344CB8AC3E}">
        <p14:creationId xmlns:p14="http://schemas.microsoft.com/office/powerpoint/2010/main" val="409994957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40EB-7E43-B1A9-C8C5-09C4A2F58E08}"/>
              </a:ext>
            </a:extLst>
          </p:cNvPr>
          <p:cNvSpPr>
            <a:spLocks noGrp="1"/>
          </p:cNvSpPr>
          <p:nvPr>
            <p:ph type="title"/>
          </p:nvPr>
        </p:nvSpPr>
        <p:spPr/>
        <p:txBody>
          <a:bodyPr/>
          <a:lstStyle/>
          <a:p>
            <a:r>
              <a:rPr lang="en-US" dirty="0"/>
              <a:t>Distributed Architecture</a:t>
            </a:r>
            <a:endParaRPr lang="en-IN" dirty="0"/>
          </a:p>
        </p:txBody>
      </p:sp>
      <p:sp>
        <p:nvSpPr>
          <p:cNvPr id="3" name="Content Placeholder 2">
            <a:extLst>
              <a:ext uri="{FF2B5EF4-FFF2-40B4-BE49-F238E27FC236}">
                <a16:creationId xmlns:a16="http://schemas.microsoft.com/office/drawing/2014/main" id="{66D06ECD-67AF-061D-6ECE-223274394A41}"/>
              </a:ext>
            </a:extLst>
          </p:cNvPr>
          <p:cNvSpPr>
            <a:spLocks noGrp="1"/>
          </p:cNvSpPr>
          <p:nvPr>
            <p:ph idx="1"/>
          </p:nvPr>
        </p:nvSpPr>
        <p:spPr>
          <a:xfrm>
            <a:off x="1154954" y="2603499"/>
            <a:ext cx="10146459" cy="3940175"/>
          </a:xfrm>
        </p:spPr>
        <p:txBody>
          <a:bodyPr>
            <a:normAutofit fontScale="85000" lnSpcReduction="10000"/>
          </a:bodyPr>
          <a:lstStyle/>
          <a:p>
            <a:r>
              <a:rPr lang="en-US" dirty="0"/>
              <a:t>Amazon DynamoDB is available in multiple AWS Regions around the world.</a:t>
            </a:r>
          </a:p>
          <a:p>
            <a:r>
              <a:rPr lang="en-US" dirty="0"/>
              <a:t>Every AWS Region consists of multiple distinct locations called Availability Zones.</a:t>
            </a:r>
          </a:p>
          <a:p>
            <a:r>
              <a:rPr lang="en-US" dirty="0"/>
              <a:t> Each Availability Zone is isolated from failures in other Availability Zones, and provides inexpensive, low-latency network connectivity to other Availability Zones in the same Region. </a:t>
            </a:r>
          </a:p>
          <a:p>
            <a:r>
              <a:rPr lang="en-US" dirty="0"/>
              <a:t>Allows rapid replication of your data among multiple Availability Zones in a Region.</a:t>
            </a:r>
          </a:p>
          <a:p>
            <a:r>
              <a:rPr lang="en-US" dirty="0"/>
              <a:t>When your application writes data to a DynamoDB table and receives an HTTP 200 response (OK), the write has occurred and is durable. </a:t>
            </a:r>
          </a:p>
          <a:p>
            <a:r>
              <a:rPr lang="en-US" dirty="0"/>
              <a:t>Data is eventually consistent across all storage locations, usually within one second or less.</a:t>
            </a:r>
          </a:p>
          <a:p>
            <a:r>
              <a:rPr lang="en-US" dirty="0"/>
              <a:t>DynamoDB supports 2 read types:</a:t>
            </a:r>
          </a:p>
          <a:p>
            <a:pPr lvl="1"/>
            <a:r>
              <a:rPr lang="en-US" dirty="0"/>
              <a:t>Eventually Consistent Reads – When you read data from a DynamoDB table, the response might not reflect the results of a recently completed write operation. The response might include some stale data. If you repeat your read request after a short time, the response should return the latest data.</a:t>
            </a:r>
          </a:p>
          <a:p>
            <a:pPr lvl="1"/>
            <a:r>
              <a:rPr lang="en-US" dirty="0"/>
              <a:t>Strongly Consistent Reads – When you request a strongly consistent read, DynamoDB returns a response with the most up-to-date data, reflecting the updates from all prior write operations that were successful.</a:t>
            </a:r>
            <a:endParaRPr lang="en-IN" dirty="0"/>
          </a:p>
        </p:txBody>
      </p:sp>
    </p:spTree>
    <p:extLst>
      <p:ext uri="{BB962C8B-B14F-4D97-AF65-F5344CB8AC3E}">
        <p14:creationId xmlns:p14="http://schemas.microsoft.com/office/powerpoint/2010/main" val="18283783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AE07FCC-275B-38F7-4DA2-8184D79DDAF1}"/>
              </a:ext>
            </a:extLst>
          </p:cNvPr>
          <p:cNvSpPr>
            <a:spLocks noGrp="1"/>
          </p:cNvSpPr>
          <p:nvPr>
            <p:ph type="title"/>
          </p:nvPr>
        </p:nvSpPr>
        <p:spPr/>
        <p:txBody>
          <a:bodyPr/>
          <a:lstStyle/>
          <a:p>
            <a:r>
              <a:rPr lang="en-US" dirty="0" err="1"/>
              <a:t>Dynamodb</a:t>
            </a:r>
            <a:endParaRPr lang="en-IN" dirty="0"/>
          </a:p>
        </p:txBody>
      </p:sp>
      <p:sp>
        <p:nvSpPr>
          <p:cNvPr id="6" name="Content Placeholder 5">
            <a:extLst>
              <a:ext uri="{FF2B5EF4-FFF2-40B4-BE49-F238E27FC236}">
                <a16:creationId xmlns:a16="http://schemas.microsoft.com/office/drawing/2014/main" id="{B00E4957-D089-AA16-7FB3-DF0145ECACDB}"/>
              </a:ext>
            </a:extLst>
          </p:cNvPr>
          <p:cNvSpPr>
            <a:spLocks noGrp="1"/>
          </p:cNvSpPr>
          <p:nvPr>
            <p:ph idx="1"/>
          </p:nvPr>
        </p:nvSpPr>
        <p:spPr/>
        <p:txBody>
          <a:bodyPr/>
          <a:lstStyle/>
          <a:p>
            <a:pPr algn="l"/>
            <a:r>
              <a:rPr lang="en-US" b="0" i="0" dirty="0">
                <a:solidFill>
                  <a:srgbClr val="333333"/>
                </a:solidFill>
                <a:effectLst/>
                <a:latin typeface="AmazonEmber"/>
              </a:rPr>
              <a:t>Amazon DynamoDB is a fully managed, serverless, key-value NoSQL database designed to run high-performance applications at any scale. </a:t>
            </a:r>
          </a:p>
          <a:p>
            <a:pPr algn="l"/>
            <a:r>
              <a:rPr lang="en-US" b="0" i="0" dirty="0">
                <a:solidFill>
                  <a:srgbClr val="333333"/>
                </a:solidFill>
                <a:effectLst/>
                <a:latin typeface="AmazonEmber"/>
              </a:rPr>
              <a:t>DynamoDB offers built-in security, continuous backups, automated multi-Region replication, in-memory caching, and data import and export tools.</a:t>
            </a:r>
          </a:p>
          <a:p>
            <a:br>
              <a:rPr lang="en-US" dirty="0"/>
            </a:br>
            <a:endParaRPr lang="en-IN" dirty="0"/>
          </a:p>
        </p:txBody>
      </p:sp>
    </p:spTree>
    <p:extLst>
      <p:ext uri="{BB962C8B-B14F-4D97-AF65-F5344CB8AC3E}">
        <p14:creationId xmlns:p14="http://schemas.microsoft.com/office/powerpoint/2010/main" val="274444002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21A8B0-299A-C56E-17C3-C93A13B826FF}"/>
              </a:ext>
            </a:extLst>
          </p:cNvPr>
          <p:cNvSpPr>
            <a:spLocks noGrp="1"/>
          </p:cNvSpPr>
          <p:nvPr>
            <p:ph type="title"/>
          </p:nvPr>
        </p:nvSpPr>
        <p:spPr/>
        <p:txBody>
          <a:bodyPr/>
          <a:lstStyle/>
          <a:p>
            <a:r>
              <a:rPr lang="en-IN" b="1" dirty="0"/>
              <a:t>Pricing</a:t>
            </a:r>
          </a:p>
        </p:txBody>
      </p:sp>
      <p:sp>
        <p:nvSpPr>
          <p:cNvPr id="3" name="Content Placeholder 2">
            <a:extLst>
              <a:ext uri="{FF2B5EF4-FFF2-40B4-BE49-F238E27FC236}">
                <a16:creationId xmlns:a16="http://schemas.microsoft.com/office/drawing/2014/main" id="{B1E2FCBB-3D41-F0CD-1658-86AF9360B223}"/>
              </a:ext>
            </a:extLst>
          </p:cNvPr>
          <p:cNvSpPr>
            <a:spLocks noGrp="1"/>
          </p:cNvSpPr>
          <p:nvPr>
            <p:ph idx="1"/>
          </p:nvPr>
        </p:nvSpPr>
        <p:spPr/>
        <p:txBody>
          <a:bodyPr/>
          <a:lstStyle/>
          <a:p>
            <a:pPr algn="l">
              <a:buFont typeface="Arial" panose="020B0604020202020204" pitchFamily="34" charset="0"/>
              <a:buChar char="•"/>
            </a:pPr>
            <a:r>
              <a:rPr lang="en-US" b="0" i="0" dirty="0">
                <a:solidFill>
                  <a:srgbClr val="44413D"/>
                </a:solidFill>
                <a:effectLst/>
                <a:latin typeface="Open Sans" panose="020B0606030504020204" pitchFamily="34" charset="0"/>
              </a:rPr>
              <a:t>DynamoDB charges per GB of disk space that your table consumes. The first 25 GB consumed per month is free.</a:t>
            </a:r>
          </a:p>
          <a:p>
            <a:pPr algn="l">
              <a:buFont typeface="Arial" panose="020B0604020202020204" pitchFamily="34" charset="0"/>
              <a:buChar char="•"/>
            </a:pPr>
            <a:r>
              <a:rPr lang="en-US" b="0" i="0" dirty="0">
                <a:solidFill>
                  <a:srgbClr val="44413D"/>
                </a:solidFill>
                <a:effectLst/>
                <a:latin typeface="Open Sans" panose="020B0606030504020204" pitchFamily="34" charset="0"/>
              </a:rPr>
              <a:t>DynamoDB charges for Provisioned Throughput —- WCU and RCU, Reserved Capacity and Data Transfer Out.</a:t>
            </a:r>
          </a:p>
          <a:p>
            <a:pPr algn="l">
              <a:buFont typeface="Arial" panose="020B0604020202020204" pitchFamily="34" charset="0"/>
              <a:buChar char="•"/>
            </a:pPr>
            <a:r>
              <a:rPr lang="en-US" b="0" i="0" dirty="0">
                <a:solidFill>
                  <a:srgbClr val="44413D"/>
                </a:solidFill>
                <a:effectLst/>
                <a:latin typeface="Open Sans" panose="020B0606030504020204" pitchFamily="34" charset="0"/>
              </a:rPr>
              <a:t>You should round up to the nearest KB when estimating how many capacity units to provision.</a:t>
            </a:r>
          </a:p>
          <a:p>
            <a:pPr algn="l">
              <a:buFont typeface="Arial" panose="020B0604020202020204" pitchFamily="34" charset="0"/>
              <a:buChar char="•"/>
            </a:pPr>
            <a:r>
              <a:rPr lang="en-US" b="0" i="0" dirty="0">
                <a:solidFill>
                  <a:srgbClr val="44413D"/>
                </a:solidFill>
                <a:effectLst/>
                <a:latin typeface="Open Sans" panose="020B0606030504020204" pitchFamily="34" charset="0"/>
              </a:rPr>
              <a:t>There are additional charges for DAX, Global Tables, On-demand Backups (per GB), Continuous backups and point-in-time recovery (per GB), Table Restorations (per GB), and Streams (read request units).</a:t>
            </a:r>
          </a:p>
          <a:p>
            <a:endParaRPr lang="en-IN" dirty="0"/>
          </a:p>
        </p:txBody>
      </p:sp>
    </p:spTree>
    <p:extLst>
      <p:ext uri="{BB962C8B-B14F-4D97-AF65-F5344CB8AC3E}">
        <p14:creationId xmlns:p14="http://schemas.microsoft.com/office/powerpoint/2010/main" val="123673921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A8B76AA-A6AD-6036-33FF-EF8F3CAFEFA1}"/>
              </a:ext>
            </a:extLst>
          </p:cNvPr>
          <p:cNvSpPr>
            <a:spLocks noGrp="1"/>
          </p:cNvSpPr>
          <p:nvPr>
            <p:ph type="ctrTitle"/>
          </p:nvPr>
        </p:nvSpPr>
        <p:spPr/>
        <p:txBody>
          <a:bodyPr/>
          <a:lstStyle/>
          <a:p>
            <a:r>
              <a:rPr lang="en-IN" b="1" dirty="0"/>
              <a:t>Validate Your Knowledge</a:t>
            </a:r>
          </a:p>
        </p:txBody>
      </p:sp>
      <p:sp>
        <p:nvSpPr>
          <p:cNvPr id="5" name="Subtitle 4">
            <a:extLst>
              <a:ext uri="{FF2B5EF4-FFF2-40B4-BE49-F238E27FC236}">
                <a16:creationId xmlns:a16="http://schemas.microsoft.com/office/drawing/2014/main" id="{0F6A1F21-8897-973E-1F6F-6B3E90A7D323}"/>
              </a:ext>
            </a:extLst>
          </p:cNvPr>
          <p:cNvSpPr>
            <a:spLocks noGrp="1"/>
          </p:cNvSpPr>
          <p:nvPr>
            <p:ph type="subTitle" idx="1"/>
          </p:nvPr>
        </p:nvSpPr>
        <p:spPr/>
        <p:txBody>
          <a:bodyPr/>
          <a:lstStyle/>
          <a:p>
            <a:endParaRPr lang="en-IN"/>
          </a:p>
        </p:txBody>
      </p:sp>
    </p:spTree>
    <p:extLst>
      <p:ext uri="{BB962C8B-B14F-4D97-AF65-F5344CB8AC3E}">
        <p14:creationId xmlns:p14="http://schemas.microsoft.com/office/powerpoint/2010/main" val="152894552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a:extLst>
              <a:ext uri="{FF2B5EF4-FFF2-40B4-BE49-F238E27FC236}">
                <a16:creationId xmlns:a16="http://schemas.microsoft.com/office/drawing/2014/main" id="{B45E4A86-7576-FD28-CC75-95590233B2EE}"/>
              </a:ext>
            </a:extLst>
          </p:cNvPr>
          <p:cNvSpPr>
            <a:spLocks noChangeArrowheads="1"/>
          </p:cNvSpPr>
          <p:nvPr/>
        </p:nvSpPr>
        <p:spPr bwMode="auto">
          <a:xfrm>
            <a:off x="300038" y="143947"/>
            <a:ext cx="11129962" cy="633557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211071" rIns="91440" bIns="211071"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rgbClr val="44413D"/>
                </a:solidFill>
                <a:effectLst/>
                <a:latin typeface="Open Sans" panose="020B0606030504020204" pitchFamily="34" charset="0"/>
                <a:cs typeface="Open Sans" panose="020B0606030504020204" pitchFamily="34" charset="0"/>
              </a:rPr>
              <a:t>Question 1</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44413D"/>
                </a:solidFill>
                <a:effectLst/>
                <a:latin typeface="Open Sans" panose="020B0606030504020204" pitchFamily="34" charset="0"/>
                <a:cs typeface="Open Sans" panose="020B0606030504020204" pitchFamily="34" charset="0"/>
              </a:rPr>
              <a:t>A company is developing a mobile game that uses an Amazon DynamoDB table with the default configuration. When the player’s score changes, the game must update the score and show the latest data on the real-time leaderboard using the </a:t>
            </a:r>
            <a:r>
              <a:rPr kumimoji="0" lang="en-US" altLang="en-US" b="0" i="0" u="none" strike="noStrike" cap="none" normalizeH="0" baseline="0" dirty="0" err="1">
                <a:ln>
                  <a:noFill/>
                </a:ln>
                <a:solidFill>
                  <a:srgbClr val="44413D"/>
                </a:solidFill>
                <a:effectLst/>
                <a:latin typeface="Arial Unicode MS"/>
                <a:cs typeface="Open Sans" panose="020B0606030504020204" pitchFamily="34" charset="0"/>
              </a:rPr>
              <a:t>GetItem</a:t>
            </a:r>
            <a:r>
              <a:rPr kumimoji="0" lang="en-US" altLang="en-US" sz="2400" b="0" i="0" u="none" strike="noStrike" cap="none" normalizeH="0" baseline="0" dirty="0">
                <a:ln>
                  <a:noFill/>
                </a:ln>
                <a:solidFill>
                  <a:srgbClr val="44413D"/>
                </a:solidFill>
                <a:effectLst/>
                <a:latin typeface="Open Sans" panose="020B0606030504020204" pitchFamily="34" charset="0"/>
                <a:cs typeface="Open Sans" panose="020B0606030504020204" pitchFamily="34" charset="0"/>
              </a:rPr>
              <a:t> API. It should fetch the most up-to-date data from all successful write operations and not return any stale data.</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44413D"/>
                </a:solidFill>
                <a:effectLst/>
                <a:latin typeface="Open Sans" panose="020B0606030504020204" pitchFamily="34" charset="0"/>
                <a:cs typeface="Open Sans" panose="020B0606030504020204" pitchFamily="34" charset="0"/>
              </a:rPr>
              <a:t>What additional action should the Database Specialist do to implement this feature properly?</a:t>
            </a:r>
            <a:endParaRPr kumimoji="0" lang="en-US" altLang="en-US" sz="2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sz="2400" b="0" i="0" u="none" strike="noStrike" cap="none" normalizeH="0" baseline="0" dirty="0">
                <a:ln>
                  <a:noFill/>
                </a:ln>
                <a:solidFill>
                  <a:srgbClr val="FF0000"/>
                </a:solidFill>
                <a:effectLst/>
                <a:latin typeface="Open Sans" panose="020B0606030504020204" pitchFamily="34" charset="0"/>
                <a:cs typeface="Open Sans" panose="020B0606030504020204" pitchFamily="34" charset="0"/>
              </a:rPr>
              <a:t>Set the </a:t>
            </a:r>
            <a:r>
              <a:rPr kumimoji="0" lang="en-US" altLang="en-US" b="0" i="0" u="none" strike="noStrike" cap="none" normalizeH="0" baseline="0" dirty="0" err="1">
                <a:ln>
                  <a:noFill/>
                </a:ln>
                <a:solidFill>
                  <a:srgbClr val="FF0000"/>
                </a:solidFill>
                <a:effectLst/>
                <a:latin typeface="Arial Unicode MS"/>
                <a:cs typeface="Open Sans" panose="020B0606030504020204" pitchFamily="34" charset="0"/>
              </a:rPr>
              <a:t>ConsistentRead</a:t>
            </a:r>
            <a:r>
              <a:rPr kumimoji="0" lang="en-US" altLang="en-US" sz="2400" b="0" i="0" u="none" strike="noStrike" cap="none" normalizeH="0" baseline="0" dirty="0">
                <a:ln>
                  <a:noFill/>
                </a:ln>
                <a:solidFill>
                  <a:srgbClr val="FF0000"/>
                </a:solidFill>
                <a:effectLst/>
                <a:latin typeface="Open Sans" panose="020B0606030504020204" pitchFamily="34" charset="0"/>
                <a:cs typeface="Open Sans" panose="020B0606030504020204" pitchFamily="34" charset="0"/>
              </a:rPr>
              <a:t> parameter to </a:t>
            </a:r>
            <a:r>
              <a:rPr kumimoji="0" lang="en-US" altLang="en-US" b="0" i="0" u="none" strike="noStrike" cap="none" normalizeH="0" baseline="0" dirty="0">
                <a:ln>
                  <a:noFill/>
                </a:ln>
                <a:solidFill>
                  <a:srgbClr val="FF0000"/>
                </a:solidFill>
                <a:effectLst/>
                <a:latin typeface="Arial Unicode MS"/>
                <a:cs typeface="Open Sans" panose="020B0606030504020204" pitchFamily="34" charset="0"/>
              </a:rPr>
              <a:t>true</a:t>
            </a:r>
            <a:r>
              <a:rPr kumimoji="0" lang="en-US" altLang="en-US" sz="2400" b="0" i="0" u="none" strike="noStrike" cap="none" normalizeH="0" baseline="0" dirty="0">
                <a:ln>
                  <a:noFill/>
                </a:ln>
                <a:solidFill>
                  <a:srgbClr val="FF0000"/>
                </a:solidFill>
                <a:effectLst/>
                <a:latin typeface="Open Sans" panose="020B0606030504020204" pitchFamily="34" charset="0"/>
                <a:cs typeface="Open Sans" panose="020B0606030504020204" pitchFamily="34" charset="0"/>
              </a:rPr>
              <a:t> when using the </a:t>
            </a:r>
            <a:r>
              <a:rPr kumimoji="0" lang="en-US" altLang="en-US" b="0" i="0" u="none" strike="noStrike" cap="none" normalizeH="0" baseline="0" dirty="0" err="1">
                <a:ln>
                  <a:noFill/>
                </a:ln>
                <a:solidFill>
                  <a:srgbClr val="FF0000"/>
                </a:solidFill>
                <a:effectLst/>
                <a:latin typeface="Arial Unicode MS"/>
                <a:cs typeface="Open Sans" panose="020B0606030504020204" pitchFamily="34" charset="0"/>
              </a:rPr>
              <a:t>GetItem</a:t>
            </a:r>
            <a:r>
              <a:rPr kumimoji="0" lang="en-US" altLang="en-US" sz="2400" b="0" i="0" u="none" strike="noStrike" cap="none" normalizeH="0" baseline="0" dirty="0">
                <a:ln>
                  <a:noFill/>
                </a:ln>
                <a:solidFill>
                  <a:srgbClr val="FF0000"/>
                </a:solidFill>
                <a:effectLst/>
                <a:latin typeface="Open Sans" panose="020B0606030504020204" pitchFamily="34" charset="0"/>
                <a:cs typeface="Open Sans" panose="020B0606030504020204" pitchFamily="34" charset="0"/>
              </a:rPr>
              <a:t> operation.</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en-US" altLang="en-US" sz="2400" b="0" i="0" u="none" strike="noStrike" cap="none" normalizeH="0" baseline="0" dirty="0">
                <a:ln>
                  <a:noFill/>
                </a:ln>
                <a:solidFill>
                  <a:srgbClr val="FF0000"/>
                </a:solidFill>
                <a:effectLst/>
                <a:latin typeface="Open Sans" panose="020B0606030504020204" pitchFamily="34" charset="0"/>
                <a:cs typeface="Open Sans" panose="020B0606030504020204" pitchFamily="34" charset="0"/>
              </a:rPr>
              <a:t>No additional action needed since the </a:t>
            </a:r>
            <a:r>
              <a:rPr kumimoji="0" lang="en-US" altLang="en-US" b="0" i="0" u="none" strike="noStrike" cap="none" normalizeH="0" baseline="0" dirty="0" err="1">
                <a:ln>
                  <a:noFill/>
                </a:ln>
                <a:solidFill>
                  <a:srgbClr val="FF0000"/>
                </a:solidFill>
                <a:effectLst/>
                <a:latin typeface="Arial Unicode MS"/>
                <a:cs typeface="Open Sans" panose="020B0606030504020204" pitchFamily="34" charset="0"/>
              </a:rPr>
              <a:t>GetItem</a:t>
            </a:r>
            <a:r>
              <a:rPr kumimoji="0" lang="en-US" altLang="en-US" sz="2400" b="0" i="0" u="none" strike="noStrike" cap="none" normalizeH="0" baseline="0" dirty="0">
                <a:ln>
                  <a:noFill/>
                </a:ln>
                <a:solidFill>
                  <a:srgbClr val="FF0000"/>
                </a:solidFill>
                <a:effectLst/>
                <a:latin typeface="Open Sans" panose="020B0606030504020204" pitchFamily="34" charset="0"/>
                <a:cs typeface="Open Sans" panose="020B0606030504020204" pitchFamily="34" charset="0"/>
              </a:rPr>
              <a:t> API already provides a strongly consistent read by default.</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0" lang="en-US" altLang="en-US" sz="2400" b="0" i="0" u="none" strike="noStrike" cap="none" normalizeH="0" baseline="0" dirty="0">
                <a:ln>
                  <a:noFill/>
                </a:ln>
                <a:solidFill>
                  <a:srgbClr val="FF0000"/>
                </a:solidFill>
                <a:effectLst/>
                <a:latin typeface="Open Sans" panose="020B0606030504020204" pitchFamily="34" charset="0"/>
                <a:cs typeface="Open Sans" panose="020B0606030504020204" pitchFamily="34" charset="0"/>
              </a:rPr>
              <a:t>Enable the DynamoDB Streams feature to automatically run the </a:t>
            </a:r>
            <a:r>
              <a:rPr kumimoji="0" lang="en-US" altLang="en-US" b="0" i="0" u="none" strike="noStrike" cap="none" normalizeH="0" baseline="0" dirty="0" err="1">
                <a:ln>
                  <a:noFill/>
                </a:ln>
                <a:solidFill>
                  <a:srgbClr val="FF0000"/>
                </a:solidFill>
                <a:effectLst/>
                <a:latin typeface="Arial Unicode MS"/>
                <a:cs typeface="Open Sans" panose="020B0606030504020204" pitchFamily="34" charset="0"/>
              </a:rPr>
              <a:t>GetItem</a:t>
            </a:r>
            <a:r>
              <a:rPr kumimoji="0" lang="en-US" altLang="en-US" sz="2400" b="0" i="0" u="none" strike="noStrike" cap="none" normalizeH="0" baseline="0" dirty="0">
                <a:ln>
                  <a:noFill/>
                </a:ln>
                <a:solidFill>
                  <a:srgbClr val="FF0000"/>
                </a:solidFill>
                <a:effectLst/>
                <a:latin typeface="Open Sans" panose="020B0606030504020204" pitchFamily="34" charset="0"/>
                <a:cs typeface="Open Sans" panose="020B0606030504020204" pitchFamily="34" charset="0"/>
              </a:rPr>
              <a:t> operations with strong consistent read.</a:t>
            </a: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0" lang="en-US" altLang="en-US" sz="2400" b="0" i="0" u="none" strike="noStrike" cap="none" normalizeH="0" baseline="0" dirty="0">
                <a:ln>
                  <a:noFill/>
                </a:ln>
                <a:solidFill>
                  <a:srgbClr val="FF0000"/>
                </a:solidFill>
                <a:effectLst/>
                <a:latin typeface="Open Sans" panose="020B0606030504020204" pitchFamily="34" charset="0"/>
                <a:cs typeface="Open Sans" panose="020B0606030504020204" pitchFamily="34" charset="0"/>
              </a:rPr>
              <a:t>Use DynamoDB Accelerator (DAX) to ensure that the </a:t>
            </a:r>
            <a:r>
              <a:rPr kumimoji="0" lang="en-US" altLang="en-US" b="0" i="0" u="none" strike="noStrike" cap="none" normalizeH="0" baseline="0" dirty="0" err="1">
                <a:ln>
                  <a:noFill/>
                </a:ln>
                <a:solidFill>
                  <a:srgbClr val="FF0000"/>
                </a:solidFill>
                <a:effectLst/>
                <a:latin typeface="Arial Unicode MS"/>
                <a:cs typeface="Open Sans" panose="020B0606030504020204" pitchFamily="34" charset="0"/>
              </a:rPr>
              <a:t>GetItem</a:t>
            </a:r>
            <a:r>
              <a:rPr kumimoji="0" lang="en-US" altLang="en-US" sz="2400" b="0" i="0" u="none" strike="noStrike" cap="none" normalizeH="0" baseline="0" dirty="0">
                <a:ln>
                  <a:noFill/>
                </a:ln>
                <a:solidFill>
                  <a:srgbClr val="FF0000"/>
                </a:solidFill>
                <a:effectLst/>
                <a:latin typeface="Open Sans" panose="020B0606030504020204" pitchFamily="34" charset="0"/>
                <a:cs typeface="Open Sans" panose="020B0606030504020204" pitchFamily="34" charset="0"/>
              </a:rPr>
              <a:t> API fetches the most up-to-date data from all successful write operations.</a:t>
            </a:r>
            <a:endParaRPr kumimoji="0" lang="en-US" altLang="en-US" sz="4000" b="0" i="0" u="none" strike="noStrike" cap="none" normalizeH="0" baseline="0" dirty="0">
              <a:ln>
                <a:noFill/>
              </a:ln>
              <a:solidFill>
                <a:srgbClr val="FF0000"/>
              </a:solidFill>
              <a:effectLst/>
              <a:latin typeface="Arial" panose="020B0604020202020204" pitchFamily="34" charset="0"/>
            </a:endParaRPr>
          </a:p>
        </p:txBody>
      </p:sp>
    </p:spTree>
    <p:extLst>
      <p:ext uri="{BB962C8B-B14F-4D97-AF65-F5344CB8AC3E}">
        <p14:creationId xmlns:p14="http://schemas.microsoft.com/office/powerpoint/2010/main" val="148362884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C2A196-3CF8-094C-149C-7747A218FEB5}"/>
              </a:ext>
            </a:extLst>
          </p:cNvPr>
          <p:cNvSpPr>
            <a:spLocks noGrp="1"/>
          </p:cNvSpPr>
          <p:nvPr>
            <p:ph type="title"/>
          </p:nvPr>
        </p:nvSpPr>
        <p:spPr/>
        <p:txBody>
          <a:bodyPr/>
          <a:lstStyle/>
          <a:p>
            <a:r>
              <a:rPr lang="en-US" b="1" dirty="0"/>
              <a:t>Explanation for Question1</a:t>
            </a:r>
            <a:endParaRPr lang="en-IN" b="1" dirty="0"/>
          </a:p>
        </p:txBody>
      </p:sp>
      <p:sp>
        <p:nvSpPr>
          <p:cNvPr id="3" name="Content Placeholder 2">
            <a:extLst>
              <a:ext uri="{FF2B5EF4-FFF2-40B4-BE49-F238E27FC236}">
                <a16:creationId xmlns:a16="http://schemas.microsoft.com/office/drawing/2014/main" id="{0103CCD2-4BAB-704B-F3B3-C3FEBB4F6DF0}"/>
              </a:ext>
            </a:extLst>
          </p:cNvPr>
          <p:cNvSpPr>
            <a:spLocks noGrp="1"/>
          </p:cNvSpPr>
          <p:nvPr>
            <p:ph idx="1"/>
          </p:nvPr>
        </p:nvSpPr>
        <p:spPr>
          <a:xfrm>
            <a:off x="1140666" y="2603500"/>
            <a:ext cx="10375059" cy="3854450"/>
          </a:xfrm>
        </p:spPr>
        <p:txBody>
          <a:bodyPr>
            <a:normAutofit/>
          </a:bodyPr>
          <a:lstStyle/>
          <a:p>
            <a:r>
              <a:rPr lang="en-US" dirty="0"/>
              <a:t>The </a:t>
            </a:r>
            <a:r>
              <a:rPr lang="en-US" dirty="0" err="1"/>
              <a:t>GetItem</a:t>
            </a:r>
            <a:r>
              <a:rPr lang="en-US" dirty="0"/>
              <a:t> operation returns a set of attributes for the item with the given primary key.</a:t>
            </a:r>
          </a:p>
          <a:p>
            <a:pPr lvl="1"/>
            <a:r>
              <a:rPr lang="en-US" dirty="0"/>
              <a:t> If there is no matching item, </a:t>
            </a:r>
            <a:r>
              <a:rPr lang="en-US" dirty="0" err="1"/>
              <a:t>GetItem</a:t>
            </a:r>
            <a:r>
              <a:rPr lang="en-US" dirty="0"/>
              <a:t> does not return any data and there will be no Item element in the response.</a:t>
            </a:r>
          </a:p>
          <a:p>
            <a:r>
              <a:rPr lang="en-US" dirty="0" err="1"/>
              <a:t>GetItem</a:t>
            </a:r>
            <a:r>
              <a:rPr lang="en-US" dirty="0"/>
              <a:t> provides an eventually consistent read by default.</a:t>
            </a:r>
          </a:p>
          <a:p>
            <a:r>
              <a:rPr lang="en-US" dirty="0"/>
              <a:t> If the application requires a strongly consistent read, set </a:t>
            </a:r>
            <a:r>
              <a:rPr lang="en-US" dirty="0" err="1"/>
              <a:t>ConsistentRead</a:t>
            </a:r>
            <a:r>
              <a:rPr lang="en-US" dirty="0"/>
              <a:t> to true. </a:t>
            </a:r>
          </a:p>
          <a:p>
            <a:r>
              <a:rPr lang="en-US" dirty="0"/>
              <a:t>Although a strongly consistent read might take more time than an eventually consistent read, it always returns the last updated value.</a:t>
            </a:r>
          </a:p>
          <a:p>
            <a:r>
              <a:rPr lang="en-US" dirty="0"/>
              <a:t>Hence, the correct answer is: </a:t>
            </a:r>
            <a:r>
              <a:rPr lang="en-US" b="1" dirty="0">
                <a:solidFill>
                  <a:srgbClr val="FF0000"/>
                </a:solidFill>
              </a:rPr>
              <a:t>Set the </a:t>
            </a:r>
            <a:r>
              <a:rPr lang="en-US" b="1" dirty="0" err="1">
                <a:solidFill>
                  <a:srgbClr val="FF0000"/>
                </a:solidFill>
              </a:rPr>
              <a:t>ConsistentRead</a:t>
            </a:r>
            <a:r>
              <a:rPr lang="en-US" b="1" dirty="0">
                <a:solidFill>
                  <a:srgbClr val="FF0000"/>
                </a:solidFill>
              </a:rPr>
              <a:t> parameter to true when using the </a:t>
            </a:r>
            <a:r>
              <a:rPr lang="en-US" b="1" dirty="0" err="1">
                <a:solidFill>
                  <a:srgbClr val="FF0000"/>
                </a:solidFill>
              </a:rPr>
              <a:t>GetItem</a:t>
            </a:r>
            <a:r>
              <a:rPr lang="en-US" b="1" dirty="0">
                <a:solidFill>
                  <a:srgbClr val="FF0000"/>
                </a:solidFill>
              </a:rPr>
              <a:t> operation.</a:t>
            </a:r>
          </a:p>
        </p:txBody>
      </p:sp>
    </p:spTree>
    <p:extLst>
      <p:ext uri="{BB962C8B-B14F-4D97-AF65-F5344CB8AC3E}">
        <p14:creationId xmlns:p14="http://schemas.microsoft.com/office/powerpoint/2010/main" val="381368947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C2A196-3CF8-094C-149C-7747A218FEB5}"/>
              </a:ext>
            </a:extLst>
          </p:cNvPr>
          <p:cNvSpPr>
            <a:spLocks noGrp="1"/>
          </p:cNvSpPr>
          <p:nvPr>
            <p:ph type="title"/>
          </p:nvPr>
        </p:nvSpPr>
        <p:spPr/>
        <p:txBody>
          <a:bodyPr/>
          <a:lstStyle/>
          <a:p>
            <a:r>
              <a:rPr lang="en-US" b="1" dirty="0"/>
              <a:t>Explanation for Question1</a:t>
            </a:r>
            <a:endParaRPr lang="en-IN" b="1" dirty="0"/>
          </a:p>
        </p:txBody>
      </p:sp>
      <p:sp>
        <p:nvSpPr>
          <p:cNvPr id="3" name="Content Placeholder 2">
            <a:extLst>
              <a:ext uri="{FF2B5EF4-FFF2-40B4-BE49-F238E27FC236}">
                <a16:creationId xmlns:a16="http://schemas.microsoft.com/office/drawing/2014/main" id="{0103CCD2-4BAB-704B-F3B3-C3FEBB4F6DF0}"/>
              </a:ext>
            </a:extLst>
          </p:cNvPr>
          <p:cNvSpPr>
            <a:spLocks noGrp="1"/>
          </p:cNvSpPr>
          <p:nvPr>
            <p:ph idx="1"/>
          </p:nvPr>
        </p:nvSpPr>
        <p:spPr>
          <a:xfrm>
            <a:off x="1140666" y="2603500"/>
            <a:ext cx="10375059" cy="3854450"/>
          </a:xfrm>
        </p:spPr>
        <p:txBody>
          <a:bodyPr>
            <a:normAutofit fontScale="92500" lnSpcReduction="10000"/>
          </a:bodyPr>
          <a:lstStyle/>
          <a:p>
            <a:r>
              <a:rPr lang="en-US" dirty="0"/>
              <a:t>The option that says: No additional action needed since the </a:t>
            </a:r>
            <a:r>
              <a:rPr lang="en-US" dirty="0" err="1"/>
              <a:t>GetItem</a:t>
            </a:r>
            <a:r>
              <a:rPr lang="en-US" dirty="0"/>
              <a:t> API already provides a strongly consistent read by default is incorrect because, by default, the </a:t>
            </a:r>
            <a:r>
              <a:rPr lang="en-US" dirty="0" err="1"/>
              <a:t>GetItem</a:t>
            </a:r>
            <a:r>
              <a:rPr lang="en-US" dirty="0"/>
              <a:t> operation only provides an eventually consistent read. Have to manually set the </a:t>
            </a:r>
            <a:r>
              <a:rPr lang="en-US" dirty="0" err="1"/>
              <a:t>ConsistentRead</a:t>
            </a:r>
            <a:r>
              <a:rPr lang="en-US" dirty="0"/>
              <a:t> parameter to true to instruct the </a:t>
            </a:r>
            <a:r>
              <a:rPr lang="en-US" dirty="0" err="1"/>
              <a:t>GetItem</a:t>
            </a:r>
            <a:r>
              <a:rPr lang="en-US" dirty="0"/>
              <a:t> operation to use a strongly consistent read.</a:t>
            </a:r>
          </a:p>
          <a:p>
            <a:r>
              <a:rPr lang="en-US" dirty="0"/>
              <a:t>The option that says: Enable the DynamoDB Streams feature to automatically run the </a:t>
            </a:r>
            <a:r>
              <a:rPr lang="en-US" dirty="0" err="1"/>
              <a:t>GetItem</a:t>
            </a:r>
            <a:r>
              <a:rPr lang="en-US" dirty="0"/>
              <a:t> operations with strong consistent read is incorrect because the DynamoDB Streams feature simply captures a time-ordered sequence of item-level modifications in your DynamoDB table and stores this information in a log for up to 24 hours. Can’t be used to make the </a:t>
            </a:r>
            <a:r>
              <a:rPr lang="en-US" dirty="0" err="1"/>
              <a:t>GetItem</a:t>
            </a:r>
            <a:r>
              <a:rPr lang="en-US" dirty="0"/>
              <a:t> operation to use strongly consistent reads.</a:t>
            </a:r>
          </a:p>
          <a:p>
            <a:r>
              <a:rPr lang="en-US" dirty="0"/>
              <a:t>The option that says: Use DynamoDB Accelerator (DAX) to ensure that the </a:t>
            </a:r>
            <a:r>
              <a:rPr lang="en-US" dirty="0" err="1"/>
              <a:t>GetItem</a:t>
            </a:r>
            <a:r>
              <a:rPr lang="en-US" dirty="0"/>
              <a:t> API fetches the most up-to-date data from all successful write operations is incorrect because DynamoDB Accelerator is just an in-memory cache that provides microsecond latency and delivers up to a 10x read performance improvement to your applications. DAX is not ideal for applications that require strongly consistent reads and systems that cannot tolerate stale data due to eventually consistent reads.</a:t>
            </a:r>
            <a:endParaRPr lang="en-IN" dirty="0"/>
          </a:p>
        </p:txBody>
      </p:sp>
    </p:spTree>
    <p:extLst>
      <p:ext uri="{BB962C8B-B14F-4D97-AF65-F5344CB8AC3E}">
        <p14:creationId xmlns:p14="http://schemas.microsoft.com/office/powerpoint/2010/main" val="324696977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92014D-9F1A-5995-4C54-B0AA4DB759C4}"/>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772E2659-B2C6-8CA8-63C7-49D1F270A5AD}"/>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2FBB91C7-82B2-3EB2-4CFA-99C7483CD998}"/>
              </a:ext>
            </a:extLst>
          </p:cNvPr>
          <p:cNvPicPr>
            <a:picLocks noChangeAspect="1"/>
          </p:cNvPicPr>
          <p:nvPr/>
        </p:nvPicPr>
        <p:blipFill>
          <a:blip r:embed="rId2"/>
          <a:stretch>
            <a:fillRect/>
          </a:stretch>
        </p:blipFill>
        <p:spPr>
          <a:xfrm>
            <a:off x="56230" y="0"/>
            <a:ext cx="12079539" cy="6858000"/>
          </a:xfrm>
          <a:prstGeom prst="rect">
            <a:avLst/>
          </a:prstGeom>
        </p:spPr>
      </p:pic>
    </p:spTree>
    <p:extLst>
      <p:ext uri="{BB962C8B-B14F-4D97-AF65-F5344CB8AC3E}">
        <p14:creationId xmlns:p14="http://schemas.microsoft.com/office/powerpoint/2010/main" val="338698943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CEE4C-16EC-9C03-8CA0-B4FBBB95488C}"/>
              </a:ext>
            </a:extLst>
          </p:cNvPr>
          <p:cNvSpPr>
            <a:spLocks noGrp="1"/>
          </p:cNvSpPr>
          <p:nvPr>
            <p:ph type="title"/>
          </p:nvPr>
        </p:nvSpPr>
        <p:spPr/>
        <p:txBody>
          <a:bodyPr/>
          <a:lstStyle/>
          <a:p>
            <a:r>
              <a:rPr lang="en-IN" b="1" dirty="0"/>
              <a:t>Question 2</a:t>
            </a:r>
          </a:p>
        </p:txBody>
      </p:sp>
      <p:sp>
        <p:nvSpPr>
          <p:cNvPr id="3" name="Content Placeholder 2">
            <a:extLst>
              <a:ext uri="{FF2B5EF4-FFF2-40B4-BE49-F238E27FC236}">
                <a16:creationId xmlns:a16="http://schemas.microsoft.com/office/drawing/2014/main" id="{DA19F362-CD1D-3704-03AB-D7D0895386F2}"/>
              </a:ext>
            </a:extLst>
          </p:cNvPr>
          <p:cNvSpPr>
            <a:spLocks noGrp="1"/>
          </p:cNvSpPr>
          <p:nvPr>
            <p:ph idx="1"/>
          </p:nvPr>
        </p:nvSpPr>
        <p:spPr>
          <a:xfrm>
            <a:off x="1154954" y="2603499"/>
            <a:ext cx="10675096" cy="3825875"/>
          </a:xfrm>
        </p:spPr>
        <p:txBody>
          <a:bodyPr>
            <a:normAutofit/>
          </a:bodyPr>
          <a:lstStyle/>
          <a:p>
            <a:pPr marL="0" indent="0" algn="l">
              <a:buNone/>
            </a:pPr>
            <a:r>
              <a:rPr lang="en-US" dirty="0">
                <a:solidFill>
                  <a:srgbClr val="44413D"/>
                </a:solidFill>
                <a:latin typeface="Open Sans" panose="020B0606030504020204" pitchFamily="34" charset="0"/>
              </a:rPr>
              <a:t>Y</a:t>
            </a:r>
            <a:r>
              <a:rPr lang="en-US" b="0" i="0" dirty="0">
                <a:solidFill>
                  <a:srgbClr val="44413D"/>
                </a:solidFill>
                <a:effectLst/>
                <a:latin typeface="Open Sans" panose="020B0606030504020204" pitchFamily="34" charset="0"/>
              </a:rPr>
              <a:t>ou have two users concurrently accessing a DynamoDB table and submitting updates. If a user will modify a specific item in the table, she needs to make sure that the operation will not affect another user’s attempt to modify the same item. You have to ensure that your update operations will only succeed if the item attributes meet one or more expected conditions.</a:t>
            </a:r>
          </a:p>
          <a:p>
            <a:pPr algn="l"/>
            <a:r>
              <a:rPr lang="en-US" b="0" i="0" dirty="0">
                <a:solidFill>
                  <a:srgbClr val="44413D"/>
                </a:solidFill>
                <a:effectLst/>
                <a:latin typeface="Open Sans" panose="020B0606030504020204" pitchFamily="34" charset="0"/>
              </a:rPr>
              <a:t>Which of the following DynamoDB features should you use in this scenario?</a:t>
            </a:r>
          </a:p>
          <a:p>
            <a:pPr algn="l">
              <a:buFont typeface="+mj-lt"/>
              <a:buAutoNum type="arabicPeriod"/>
            </a:pPr>
            <a:r>
              <a:rPr lang="en-US" b="0" i="0" dirty="0">
                <a:solidFill>
                  <a:srgbClr val="FF0000"/>
                </a:solidFill>
                <a:effectLst/>
                <a:latin typeface="Open Sans" panose="020B0606030504020204" pitchFamily="34" charset="0"/>
              </a:rPr>
              <a:t>Projection Expressions</a:t>
            </a:r>
          </a:p>
          <a:p>
            <a:pPr algn="l">
              <a:buFont typeface="+mj-lt"/>
              <a:buAutoNum type="arabicPeriod"/>
            </a:pPr>
            <a:r>
              <a:rPr lang="en-US" b="0" i="0" dirty="0">
                <a:solidFill>
                  <a:srgbClr val="FF0000"/>
                </a:solidFill>
                <a:effectLst/>
                <a:latin typeface="Open Sans" panose="020B0606030504020204" pitchFamily="34" charset="0"/>
              </a:rPr>
              <a:t>Update Expressions</a:t>
            </a:r>
          </a:p>
          <a:p>
            <a:pPr algn="l">
              <a:buFont typeface="+mj-lt"/>
              <a:buAutoNum type="arabicPeriod"/>
            </a:pPr>
            <a:r>
              <a:rPr lang="en-US" b="0" i="0" dirty="0">
                <a:solidFill>
                  <a:srgbClr val="FF0000"/>
                </a:solidFill>
                <a:effectLst/>
                <a:latin typeface="Open Sans" panose="020B0606030504020204" pitchFamily="34" charset="0"/>
              </a:rPr>
              <a:t>Conditional writes</a:t>
            </a:r>
          </a:p>
          <a:p>
            <a:pPr algn="l">
              <a:buFont typeface="+mj-lt"/>
              <a:buAutoNum type="arabicPeriod"/>
            </a:pPr>
            <a:r>
              <a:rPr lang="en-US" b="0" i="0" dirty="0">
                <a:solidFill>
                  <a:srgbClr val="FF0000"/>
                </a:solidFill>
                <a:effectLst/>
                <a:latin typeface="Open Sans" panose="020B0606030504020204" pitchFamily="34" charset="0"/>
              </a:rPr>
              <a:t>Batch Operations</a:t>
            </a:r>
          </a:p>
          <a:p>
            <a:endParaRPr lang="en-IN" dirty="0"/>
          </a:p>
        </p:txBody>
      </p:sp>
    </p:spTree>
    <p:extLst>
      <p:ext uri="{BB962C8B-B14F-4D97-AF65-F5344CB8AC3E}">
        <p14:creationId xmlns:p14="http://schemas.microsoft.com/office/powerpoint/2010/main" val="17151313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585EB3-62FD-69A9-44BE-67B95ECC54F1}"/>
              </a:ext>
            </a:extLst>
          </p:cNvPr>
          <p:cNvSpPr>
            <a:spLocks noGrp="1"/>
          </p:cNvSpPr>
          <p:nvPr>
            <p:ph type="title"/>
          </p:nvPr>
        </p:nvSpPr>
        <p:spPr/>
        <p:txBody>
          <a:bodyPr/>
          <a:lstStyle/>
          <a:p>
            <a:r>
              <a:rPr lang="en-US" b="1" dirty="0"/>
              <a:t>Answer for Question 2:</a:t>
            </a:r>
            <a:endParaRPr lang="en-IN" b="1" dirty="0"/>
          </a:p>
        </p:txBody>
      </p:sp>
      <p:sp>
        <p:nvSpPr>
          <p:cNvPr id="3" name="Content Placeholder 2">
            <a:extLst>
              <a:ext uri="{FF2B5EF4-FFF2-40B4-BE49-F238E27FC236}">
                <a16:creationId xmlns:a16="http://schemas.microsoft.com/office/drawing/2014/main" id="{02F50E53-26DF-2B14-450F-F60D713F49FF}"/>
              </a:ext>
            </a:extLst>
          </p:cNvPr>
          <p:cNvSpPr>
            <a:spLocks noGrp="1"/>
          </p:cNvSpPr>
          <p:nvPr>
            <p:ph idx="1"/>
          </p:nvPr>
        </p:nvSpPr>
        <p:spPr>
          <a:xfrm>
            <a:off x="1154954" y="2603500"/>
            <a:ext cx="10317909" cy="4254500"/>
          </a:xfrm>
        </p:spPr>
        <p:txBody>
          <a:bodyPr>
            <a:normAutofit/>
          </a:bodyPr>
          <a:lstStyle/>
          <a:p>
            <a:r>
              <a:rPr lang="en-US" b="1" dirty="0">
                <a:solidFill>
                  <a:srgbClr val="FF0000"/>
                </a:solidFill>
              </a:rPr>
              <a:t>Correct Answer: 3</a:t>
            </a:r>
          </a:p>
          <a:p>
            <a:r>
              <a:rPr lang="en-US" dirty="0"/>
              <a:t>By default, the DynamoDB write operations (</a:t>
            </a:r>
            <a:r>
              <a:rPr lang="en-US" dirty="0" err="1"/>
              <a:t>PutItem</a:t>
            </a:r>
            <a:r>
              <a:rPr lang="en-US" dirty="0"/>
              <a:t>, </a:t>
            </a:r>
            <a:r>
              <a:rPr lang="en-US" dirty="0" err="1"/>
              <a:t>UpdateItem</a:t>
            </a:r>
            <a:r>
              <a:rPr lang="en-US" dirty="0"/>
              <a:t>, </a:t>
            </a:r>
            <a:r>
              <a:rPr lang="en-US" dirty="0" err="1"/>
              <a:t>DeleteItem</a:t>
            </a:r>
            <a:r>
              <a:rPr lang="en-US" dirty="0"/>
              <a:t>) are unconditional: each of these operations will overwrite an existing item that has the specified primary key.</a:t>
            </a:r>
          </a:p>
          <a:p>
            <a:r>
              <a:rPr lang="en-US" dirty="0"/>
              <a:t>DynamoDB optionally supports conditional writes for these operations. </a:t>
            </a:r>
          </a:p>
          <a:p>
            <a:r>
              <a:rPr lang="en-US" dirty="0"/>
              <a:t>A conditional write will succeed only if the item attributes meet one or more expected conditions. </a:t>
            </a:r>
          </a:p>
          <a:p>
            <a:r>
              <a:rPr lang="en-US" dirty="0"/>
              <a:t>Otherwise, it returns an error. Conditional writes are helpful in cases where multiple users attempt to modify the same item.</a:t>
            </a:r>
          </a:p>
          <a:p>
            <a:r>
              <a:rPr lang="en-US" dirty="0"/>
              <a:t>For example, by adding a conditional expression that checks if the current value of the item is still the same, you can be sure that your update will not affect the operations of other users:</a:t>
            </a:r>
            <a:endParaRPr lang="en-IN" dirty="0"/>
          </a:p>
        </p:txBody>
      </p:sp>
    </p:spTree>
    <p:extLst>
      <p:ext uri="{BB962C8B-B14F-4D97-AF65-F5344CB8AC3E}">
        <p14:creationId xmlns:p14="http://schemas.microsoft.com/office/powerpoint/2010/main" val="232576172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B21F87-7647-96C6-024E-6DDB5D0E6209}"/>
              </a:ext>
            </a:extLst>
          </p:cNvPr>
          <p:cNvSpPr>
            <a:spLocks noGrp="1"/>
          </p:cNvSpPr>
          <p:nvPr>
            <p:ph type="title"/>
          </p:nvPr>
        </p:nvSpPr>
        <p:spPr/>
        <p:txBody>
          <a:bodyPr/>
          <a:lstStyle/>
          <a:p>
            <a:r>
              <a:rPr lang="en-US" b="1" dirty="0"/>
              <a:t>Answer for Question 2:</a:t>
            </a:r>
            <a:endParaRPr lang="en-IN" dirty="0"/>
          </a:p>
        </p:txBody>
      </p:sp>
      <p:sp>
        <p:nvSpPr>
          <p:cNvPr id="3" name="Content Placeholder 2">
            <a:extLst>
              <a:ext uri="{FF2B5EF4-FFF2-40B4-BE49-F238E27FC236}">
                <a16:creationId xmlns:a16="http://schemas.microsoft.com/office/drawing/2014/main" id="{8F5D270C-4525-FC56-5640-8A7203208BAA}"/>
              </a:ext>
            </a:extLst>
          </p:cNvPr>
          <p:cNvSpPr>
            <a:spLocks noGrp="1"/>
          </p:cNvSpPr>
          <p:nvPr>
            <p:ph idx="1"/>
          </p:nvPr>
        </p:nvSpPr>
        <p:spPr/>
        <p:txBody>
          <a:bodyPr/>
          <a:lstStyle/>
          <a:p>
            <a:pPr marL="0" indent="0">
              <a:buNone/>
            </a:pPr>
            <a:r>
              <a:rPr lang="en-IN" dirty="0" err="1"/>
              <a:t>aws</a:t>
            </a:r>
            <a:r>
              <a:rPr lang="en-IN" dirty="0"/>
              <a:t> </a:t>
            </a:r>
            <a:r>
              <a:rPr lang="en-IN" dirty="0" err="1"/>
              <a:t>dynamodb</a:t>
            </a:r>
            <a:r>
              <a:rPr lang="en-IN" dirty="0"/>
              <a:t> update-item \</a:t>
            </a:r>
          </a:p>
          <a:p>
            <a:pPr marL="0" indent="0">
              <a:buNone/>
            </a:pPr>
            <a:r>
              <a:rPr lang="en-IN" dirty="0"/>
              <a:t>    --table-name </a:t>
            </a:r>
            <a:r>
              <a:rPr lang="en-IN" dirty="0" err="1"/>
              <a:t>ProductCatalog</a:t>
            </a:r>
            <a:r>
              <a:rPr lang="en-IN" dirty="0"/>
              <a:t> \</a:t>
            </a:r>
          </a:p>
          <a:p>
            <a:pPr marL="0" indent="0">
              <a:buNone/>
            </a:pPr>
            <a:r>
              <a:rPr lang="en-IN" dirty="0"/>
              <a:t>    --key '{"Id":{"N":"1"}}' \</a:t>
            </a:r>
          </a:p>
          <a:p>
            <a:pPr marL="0" indent="0">
              <a:buNone/>
            </a:pPr>
            <a:r>
              <a:rPr lang="en-IN" dirty="0"/>
              <a:t>    --update-expression "SET Price = :</a:t>
            </a:r>
            <a:r>
              <a:rPr lang="en-IN" dirty="0" err="1"/>
              <a:t>newval</a:t>
            </a:r>
            <a:r>
              <a:rPr lang="en-IN" dirty="0"/>
              <a:t>" \</a:t>
            </a:r>
          </a:p>
          <a:p>
            <a:pPr marL="0" indent="0">
              <a:buNone/>
            </a:pPr>
            <a:r>
              <a:rPr lang="en-IN" dirty="0"/>
              <a:t>    --condition-expression "Price = :</a:t>
            </a:r>
            <a:r>
              <a:rPr lang="en-IN" dirty="0" err="1"/>
              <a:t>currval</a:t>
            </a:r>
            <a:r>
              <a:rPr lang="en-IN" dirty="0"/>
              <a:t>" \</a:t>
            </a:r>
          </a:p>
          <a:p>
            <a:pPr marL="0" indent="0">
              <a:buNone/>
            </a:pPr>
            <a:r>
              <a:rPr lang="en-IN" dirty="0"/>
              <a:t>    --expression-attribute-values file://expression-attribute-values.json</a:t>
            </a:r>
          </a:p>
          <a:p>
            <a:pPr marL="0" indent="0">
              <a:buNone/>
            </a:pPr>
            <a:endParaRPr lang="en-IN" dirty="0"/>
          </a:p>
        </p:txBody>
      </p:sp>
    </p:spTree>
    <p:extLst>
      <p:ext uri="{BB962C8B-B14F-4D97-AF65-F5344CB8AC3E}">
        <p14:creationId xmlns:p14="http://schemas.microsoft.com/office/powerpoint/2010/main" val="347015101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a:extLst>
              <a:ext uri="{FF2B5EF4-FFF2-40B4-BE49-F238E27FC236}">
                <a16:creationId xmlns:a16="http://schemas.microsoft.com/office/drawing/2014/main" id="{3F407E01-C2F1-05FB-C7D7-5FCA0F6A4D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28788" y="271463"/>
            <a:ext cx="9744075" cy="6315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822522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docProps/app.xml><?xml version="1.0" encoding="utf-8"?>
<Properties xmlns="http://schemas.openxmlformats.org/officeDocument/2006/extended-properties" xmlns:vt="http://schemas.openxmlformats.org/officeDocument/2006/docPropsVTypes">
  <Template>Ion Boardroom</Template>
  <TotalTime>443</TotalTime>
  <Words>5782</Words>
  <Application>Microsoft Office PowerPoint</Application>
  <PresentationFormat>Widescreen</PresentationFormat>
  <Paragraphs>386</Paragraphs>
  <Slides>100</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100</vt:i4>
      </vt:variant>
    </vt:vector>
  </HeadingPairs>
  <TitlesOfParts>
    <vt:vector size="110" baseType="lpstr">
      <vt:lpstr>AmazonEmber</vt:lpstr>
      <vt:lpstr>AmazonEmberBold</vt:lpstr>
      <vt:lpstr>Arial</vt:lpstr>
      <vt:lpstr>Arial Unicode MS</vt:lpstr>
      <vt:lpstr>Century Gothic</vt:lpstr>
      <vt:lpstr>Open Sans</vt:lpstr>
      <vt:lpstr>Proxima Nova</vt:lpstr>
      <vt:lpstr>Roboto</vt:lpstr>
      <vt:lpstr>Wingdings 3</vt:lpstr>
      <vt:lpstr>Ion Boardroom</vt:lpstr>
      <vt:lpstr>DynamoDb</vt:lpstr>
      <vt:lpstr>Unpredicatability of RDBMS</vt:lpstr>
      <vt:lpstr>Amazon DynamoDB</vt:lpstr>
      <vt:lpstr>PowerPoint Presentation</vt:lpstr>
      <vt:lpstr>PowerPoint Presentation</vt:lpstr>
      <vt:lpstr>PowerPoint Presentation</vt:lpstr>
      <vt:lpstr>PowerPoint Presentation</vt:lpstr>
      <vt:lpstr>PowerPoint Presentation</vt:lpstr>
      <vt:lpstr>Dynamodb</vt:lpstr>
      <vt:lpstr>PowerPoint Presentation</vt:lpstr>
      <vt:lpstr>PowerPoint Presentation</vt:lpstr>
      <vt:lpstr>PowerPoint Presentation</vt:lpstr>
      <vt:lpstr>PowerPoint Presentation</vt:lpstr>
      <vt:lpstr>PowerPoint Presentation</vt:lpstr>
      <vt:lpstr>Important features of dynamodb</vt:lpstr>
      <vt:lpstr>PowerPoint Presentation</vt:lpstr>
      <vt:lpstr>PowerPoint Presentation</vt:lpstr>
      <vt:lpstr>Performance at scale</vt:lpstr>
      <vt:lpstr>Key-value and document data models</vt:lpstr>
      <vt:lpstr>DynamoDB Accelerator</vt:lpstr>
      <vt:lpstr>PowerPoint Presentation</vt:lpstr>
      <vt:lpstr>PowerPoint Presentation</vt:lpstr>
      <vt:lpstr>Automated global replication with global tables</vt:lpstr>
      <vt:lpstr>PowerPoint Presentation</vt:lpstr>
      <vt:lpstr>Streaming</vt:lpstr>
      <vt:lpstr>Serverless</vt:lpstr>
      <vt:lpstr>PowerPoint Presentation</vt:lpstr>
      <vt:lpstr>PowerPoint Presentation</vt:lpstr>
      <vt:lpstr>PowerPoint Presentation</vt:lpstr>
      <vt:lpstr>PowerPoint Presentation</vt:lpstr>
      <vt:lpstr>Read/write capacity modes </vt:lpstr>
      <vt:lpstr>PowerPoint Presentation</vt:lpstr>
      <vt:lpstr>On-demand mode</vt:lpstr>
      <vt:lpstr>Auto scaling</vt:lpstr>
      <vt:lpstr>PowerPoint Presentation</vt:lpstr>
      <vt:lpstr>PowerPoint Presentation</vt:lpstr>
      <vt:lpstr>PowerPoint Presentation</vt:lpstr>
      <vt:lpstr>PowerPoint Presentation</vt:lpstr>
      <vt:lpstr>Change tracking with triggers </vt:lpstr>
      <vt:lpstr>Enterprise ready</vt:lpstr>
      <vt:lpstr>ACID transactions</vt:lpstr>
      <vt:lpstr>Encryption at rest </vt:lpstr>
      <vt:lpstr>PowerPoint Presentation</vt:lpstr>
      <vt:lpstr>Point-in-time recovery </vt:lpstr>
      <vt:lpstr>On-demand backup and restore </vt:lpstr>
      <vt:lpstr>PowerPoint Presentation</vt:lpstr>
      <vt:lpstr>PowerPoint Presentation</vt:lpstr>
      <vt:lpstr>PowerPoint Presentation</vt:lpstr>
      <vt:lpstr>PowerPoint Presentation</vt:lpstr>
      <vt:lpstr>Dynamodb</vt:lpstr>
      <vt:lpstr>PowerPoint Presentation</vt:lpstr>
      <vt:lpstr>PowerPoint Presentation</vt:lpstr>
      <vt:lpstr>PowerPoint Presentation</vt:lpstr>
      <vt:lpstr>Data Modelling in dynamodb</vt:lpstr>
      <vt:lpstr>PowerPoint Presentation</vt:lpstr>
      <vt:lpstr>Pre-join data into item collections in dynamodb </vt:lpstr>
      <vt:lpstr>PowerPoint Presentation</vt:lpstr>
      <vt:lpstr>Advantages of a single-table design</vt:lpstr>
      <vt:lpstr>Downsides of a single-table design</vt:lpstr>
      <vt:lpstr>Key aspects of Dynamo</vt:lpstr>
      <vt:lpstr>No Relational model</vt:lpstr>
      <vt:lpstr>Dynamodb Features</vt:lpstr>
      <vt:lpstr>Dynamodb Features</vt:lpstr>
      <vt:lpstr>Core Components</vt:lpstr>
      <vt:lpstr>Core Components</vt:lpstr>
      <vt:lpstr>Core Components</vt:lpstr>
      <vt:lpstr>Core Components</vt:lpstr>
      <vt:lpstr>Core Components</vt:lpstr>
      <vt:lpstr>PowerPoint Presentation</vt:lpstr>
      <vt:lpstr>Throttling requests</vt:lpstr>
      <vt:lpstr>Throughput Management</vt:lpstr>
      <vt:lpstr>DynamoDB Auto Scaling </vt:lpstr>
      <vt:lpstr>DynamoDB auto scaling</vt:lpstr>
      <vt:lpstr>PowerPoint Presentation</vt:lpstr>
      <vt:lpstr>Core Components</vt:lpstr>
      <vt:lpstr>On-Demand Backup and Restore</vt:lpstr>
      <vt:lpstr>Core Components</vt:lpstr>
      <vt:lpstr>Core Components</vt:lpstr>
      <vt:lpstr>Core Components</vt:lpstr>
      <vt:lpstr>Global Tables</vt:lpstr>
      <vt:lpstr>Global Tables</vt:lpstr>
      <vt:lpstr>Core Components</vt:lpstr>
      <vt:lpstr>Core Components</vt:lpstr>
      <vt:lpstr>Core Components</vt:lpstr>
      <vt:lpstr>Core Components</vt:lpstr>
      <vt:lpstr>DynamoDB Accelerator (DAX)  </vt:lpstr>
      <vt:lpstr>Use Cases of DAX</vt:lpstr>
      <vt:lpstr>DAX cluster</vt:lpstr>
      <vt:lpstr>Distributed Architecture</vt:lpstr>
      <vt:lpstr>Pricing</vt:lpstr>
      <vt:lpstr>Validate Your Knowledge</vt:lpstr>
      <vt:lpstr>PowerPoint Presentation</vt:lpstr>
      <vt:lpstr>Explanation for Question1</vt:lpstr>
      <vt:lpstr>Explanation for Question1</vt:lpstr>
      <vt:lpstr>PowerPoint Presentation</vt:lpstr>
      <vt:lpstr>Question 2</vt:lpstr>
      <vt:lpstr>Answer for Question 2:</vt:lpstr>
      <vt:lpstr>Answer for Question 2:</vt:lpstr>
      <vt:lpstr>PowerPoint Presentation</vt:lpstr>
      <vt:lpstr>Answer for Question 2:</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DynamoDb</dc:title>
  <dc:creator>anju munoth</dc:creator>
  <cp:lastModifiedBy>anju munoth</cp:lastModifiedBy>
  <cp:revision>229</cp:revision>
  <dcterms:created xsi:type="dcterms:W3CDTF">2022-12-12T13:28:07Z</dcterms:created>
  <dcterms:modified xsi:type="dcterms:W3CDTF">2023-02-14T02:43:10Z</dcterms:modified>
</cp:coreProperties>
</file>